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2" r:id="rId7"/>
    <p:sldId id="268" r:id="rId8"/>
    <p:sldId id="269" r:id="rId9"/>
    <p:sldId id="266" r:id="rId10"/>
    <p:sldId id="261" r:id="rId11"/>
    <p:sldId id="263" r:id="rId12"/>
    <p:sldId id="264" r:id="rId13"/>
    <p:sldId id="267"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660066"/>
    <a:srgbClr val="80008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D7245BE-952E-416A-865C-9ABDBAB2AA12}" type="datetimeFigureOut">
              <a:rPr lang="en-IN" smtClean="0"/>
              <a:t>21-07-2021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29EDE8-E9E4-4D57-AF38-5281DAC35CB6}" type="slidenum">
              <a:rPr lang="en-IN" smtClean="0"/>
              <a:t>‹#›</a:t>
            </a:fld>
            <a:endParaRPr lang="en-IN"/>
          </a:p>
        </p:txBody>
      </p:sp>
    </p:spTree>
    <p:extLst>
      <p:ext uri="{BB962C8B-B14F-4D97-AF65-F5344CB8AC3E}">
        <p14:creationId xmlns:p14="http://schemas.microsoft.com/office/powerpoint/2010/main" val="22703178"/>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D7245BE-952E-416A-865C-9ABDBAB2AA12}" type="datetimeFigureOut">
              <a:rPr lang="en-IN" smtClean="0"/>
              <a:t>21-07-2021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29EDE8-E9E4-4D57-AF38-5281DAC35CB6}" type="slidenum">
              <a:rPr lang="en-IN" smtClean="0"/>
              <a:t>‹#›</a:t>
            </a:fld>
            <a:endParaRPr lang="en-IN"/>
          </a:p>
        </p:txBody>
      </p:sp>
    </p:spTree>
    <p:extLst>
      <p:ext uri="{BB962C8B-B14F-4D97-AF65-F5344CB8AC3E}">
        <p14:creationId xmlns:p14="http://schemas.microsoft.com/office/powerpoint/2010/main" val="1373429000"/>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D7245BE-952E-416A-865C-9ABDBAB2AA12}" type="datetimeFigureOut">
              <a:rPr lang="en-IN" smtClean="0"/>
              <a:t>21-07-2021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29EDE8-E9E4-4D57-AF38-5281DAC35CB6}" type="slidenum">
              <a:rPr lang="en-IN" smtClean="0"/>
              <a:t>‹#›</a:t>
            </a:fld>
            <a:endParaRPr lang="en-IN"/>
          </a:p>
        </p:txBody>
      </p:sp>
    </p:spTree>
    <p:extLst>
      <p:ext uri="{BB962C8B-B14F-4D97-AF65-F5344CB8AC3E}">
        <p14:creationId xmlns:p14="http://schemas.microsoft.com/office/powerpoint/2010/main" val="1500189382"/>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D7245BE-952E-416A-865C-9ABDBAB2AA12}" type="datetimeFigureOut">
              <a:rPr lang="en-IN" smtClean="0"/>
              <a:t>21-07-2021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29EDE8-E9E4-4D57-AF38-5281DAC35CB6}" type="slidenum">
              <a:rPr lang="en-IN" smtClean="0"/>
              <a:t>‹#›</a:t>
            </a:fld>
            <a:endParaRPr lang="en-IN"/>
          </a:p>
        </p:txBody>
      </p:sp>
    </p:spTree>
    <p:extLst>
      <p:ext uri="{BB962C8B-B14F-4D97-AF65-F5344CB8AC3E}">
        <p14:creationId xmlns:p14="http://schemas.microsoft.com/office/powerpoint/2010/main" val="990489260"/>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245BE-952E-416A-865C-9ABDBAB2AA12}" type="datetimeFigureOut">
              <a:rPr lang="en-IN" smtClean="0"/>
              <a:t>21-07-2021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29EDE8-E9E4-4D57-AF38-5281DAC35CB6}" type="slidenum">
              <a:rPr lang="en-IN" smtClean="0"/>
              <a:t>‹#›</a:t>
            </a:fld>
            <a:endParaRPr lang="en-IN"/>
          </a:p>
        </p:txBody>
      </p:sp>
    </p:spTree>
    <p:extLst>
      <p:ext uri="{BB962C8B-B14F-4D97-AF65-F5344CB8AC3E}">
        <p14:creationId xmlns:p14="http://schemas.microsoft.com/office/powerpoint/2010/main" val="1199762340"/>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D7245BE-952E-416A-865C-9ABDBAB2AA12}" type="datetimeFigureOut">
              <a:rPr lang="en-IN" smtClean="0"/>
              <a:t>21-07-2021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829EDE8-E9E4-4D57-AF38-5281DAC35CB6}" type="slidenum">
              <a:rPr lang="en-IN" smtClean="0"/>
              <a:t>‹#›</a:t>
            </a:fld>
            <a:endParaRPr lang="en-IN"/>
          </a:p>
        </p:txBody>
      </p:sp>
    </p:spTree>
    <p:extLst>
      <p:ext uri="{BB962C8B-B14F-4D97-AF65-F5344CB8AC3E}">
        <p14:creationId xmlns:p14="http://schemas.microsoft.com/office/powerpoint/2010/main" val="1686646789"/>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D7245BE-952E-416A-865C-9ABDBAB2AA12}" type="datetimeFigureOut">
              <a:rPr lang="en-IN" smtClean="0"/>
              <a:t>21-07-2021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829EDE8-E9E4-4D57-AF38-5281DAC35CB6}" type="slidenum">
              <a:rPr lang="en-IN" smtClean="0"/>
              <a:t>‹#›</a:t>
            </a:fld>
            <a:endParaRPr lang="en-IN"/>
          </a:p>
        </p:txBody>
      </p:sp>
    </p:spTree>
    <p:extLst>
      <p:ext uri="{BB962C8B-B14F-4D97-AF65-F5344CB8AC3E}">
        <p14:creationId xmlns:p14="http://schemas.microsoft.com/office/powerpoint/2010/main" val="1507458544"/>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D7245BE-952E-416A-865C-9ABDBAB2AA12}" type="datetimeFigureOut">
              <a:rPr lang="en-IN" smtClean="0"/>
              <a:t>21-07-2021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829EDE8-E9E4-4D57-AF38-5281DAC35CB6}" type="slidenum">
              <a:rPr lang="en-IN" smtClean="0"/>
              <a:t>‹#›</a:t>
            </a:fld>
            <a:endParaRPr lang="en-IN"/>
          </a:p>
        </p:txBody>
      </p:sp>
    </p:spTree>
    <p:extLst>
      <p:ext uri="{BB962C8B-B14F-4D97-AF65-F5344CB8AC3E}">
        <p14:creationId xmlns:p14="http://schemas.microsoft.com/office/powerpoint/2010/main" val="1576252031"/>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245BE-952E-416A-865C-9ABDBAB2AA12}" type="datetimeFigureOut">
              <a:rPr lang="en-IN" smtClean="0"/>
              <a:t>21-07-2021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829EDE8-E9E4-4D57-AF38-5281DAC35CB6}" type="slidenum">
              <a:rPr lang="en-IN" smtClean="0"/>
              <a:t>‹#›</a:t>
            </a:fld>
            <a:endParaRPr lang="en-IN"/>
          </a:p>
        </p:txBody>
      </p:sp>
    </p:spTree>
    <p:extLst>
      <p:ext uri="{BB962C8B-B14F-4D97-AF65-F5344CB8AC3E}">
        <p14:creationId xmlns:p14="http://schemas.microsoft.com/office/powerpoint/2010/main" val="4060595205"/>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245BE-952E-416A-865C-9ABDBAB2AA12}" type="datetimeFigureOut">
              <a:rPr lang="en-IN" smtClean="0"/>
              <a:t>21-07-2021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829EDE8-E9E4-4D57-AF38-5281DAC35CB6}" type="slidenum">
              <a:rPr lang="en-IN" smtClean="0"/>
              <a:t>‹#›</a:t>
            </a:fld>
            <a:endParaRPr lang="en-IN"/>
          </a:p>
        </p:txBody>
      </p:sp>
    </p:spTree>
    <p:extLst>
      <p:ext uri="{BB962C8B-B14F-4D97-AF65-F5344CB8AC3E}">
        <p14:creationId xmlns:p14="http://schemas.microsoft.com/office/powerpoint/2010/main" val="3823735987"/>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245BE-952E-416A-865C-9ABDBAB2AA12}" type="datetimeFigureOut">
              <a:rPr lang="en-IN" smtClean="0"/>
              <a:t>21-07-2021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829EDE8-E9E4-4D57-AF38-5281DAC35CB6}" type="slidenum">
              <a:rPr lang="en-IN" smtClean="0"/>
              <a:t>‹#›</a:t>
            </a:fld>
            <a:endParaRPr lang="en-IN"/>
          </a:p>
        </p:txBody>
      </p:sp>
    </p:spTree>
    <p:extLst>
      <p:ext uri="{BB962C8B-B14F-4D97-AF65-F5344CB8AC3E}">
        <p14:creationId xmlns:p14="http://schemas.microsoft.com/office/powerpoint/2010/main" val="900020509"/>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245BE-952E-416A-865C-9ABDBAB2AA12}" type="datetimeFigureOut">
              <a:rPr lang="en-IN" smtClean="0"/>
              <a:t>21-07-2021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9EDE8-E9E4-4D57-AF38-5281DAC35CB6}" type="slidenum">
              <a:rPr lang="en-IN" smtClean="0"/>
              <a:t>‹#›</a:t>
            </a:fld>
            <a:endParaRPr lang="en-IN"/>
          </a:p>
        </p:txBody>
      </p:sp>
    </p:spTree>
    <p:extLst>
      <p:ext uri="{BB962C8B-B14F-4D97-AF65-F5344CB8AC3E}">
        <p14:creationId xmlns:p14="http://schemas.microsoft.com/office/powerpoint/2010/main" val="3265368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hyperlink" Target="https://en.wikipedia.org/wiki/Maqsurah"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Kaaba" TargetMode="External"/><Relationship Id="rId13" Type="http://schemas.openxmlformats.org/officeDocument/2006/relationships/hyperlink" Target="https://en.wikipedia.org/wiki/Persian_language" TargetMode="External"/><Relationship Id="rId18" Type="http://schemas.openxmlformats.org/officeDocument/2006/relationships/hyperlink" Target="https://en.wikipedia.org/wiki/Kufa" TargetMode="External"/><Relationship Id="rId3" Type="http://schemas.openxmlformats.org/officeDocument/2006/relationships/hyperlink" Target="https://en.wikipedia.org/wiki/Islam" TargetMode="External"/><Relationship Id="rId7" Type="http://schemas.openxmlformats.org/officeDocument/2006/relationships/hyperlink" Target="https://en.wikipedia.org/wiki/Saudi_Arabia" TargetMode="External"/><Relationship Id="rId12" Type="http://schemas.openxmlformats.org/officeDocument/2006/relationships/hyperlink" Target="https://en.wikipedia.org/wiki/Salah#cite_note-1" TargetMode="External"/><Relationship Id="rId17" Type="http://schemas.openxmlformats.org/officeDocument/2006/relationships/hyperlink" Target="https://en.wikipedia.org/wiki/Nabataeans_of_Iraq" TargetMode="External"/><Relationship Id="rId2" Type="http://schemas.openxmlformats.org/officeDocument/2006/relationships/hyperlink" Target="https://en.wikipedia.org/wiki/Literal_translation" TargetMode="External"/><Relationship Id="rId16" Type="http://schemas.openxmlformats.org/officeDocument/2006/relationships/hyperlink" Target="https://en.wikipedia.org/wiki/Arabic_script" TargetMode="External"/><Relationship Id="rId1" Type="http://schemas.openxmlformats.org/officeDocument/2006/relationships/slideLayout" Target="../slideLayouts/slideLayout7.xml"/><Relationship Id="rId6" Type="http://schemas.openxmlformats.org/officeDocument/2006/relationships/hyperlink" Target="https://en.wikipedia.org/wiki/Mecca" TargetMode="External"/><Relationship Id="rId11" Type="http://schemas.openxmlformats.org/officeDocument/2006/relationships/hyperlink" Target="https://en.wikipedia.org/wiki/Salah" TargetMode="External"/><Relationship Id="rId5" Type="http://schemas.openxmlformats.org/officeDocument/2006/relationships/hyperlink" Target="https://en.wikipedia.org/wiki/Masjid_al-Haram" TargetMode="External"/><Relationship Id="rId15" Type="http://schemas.openxmlformats.org/officeDocument/2006/relationships/hyperlink" Target="https://en.wikipedia.org/wiki/Rakat" TargetMode="External"/><Relationship Id="rId10" Type="http://schemas.openxmlformats.org/officeDocument/2006/relationships/hyperlink" Target="https://en.wikipedia.org/wiki/Qibla" TargetMode="External"/><Relationship Id="rId4" Type="http://schemas.openxmlformats.org/officeDocument/2006/relationships/hyperlink" Target="https://en.wikipedia.org/wiki/Mosque" TargetMode="External"/><Relationship Id="rId9" Type="http://schemas.openxmlformats.org/officeDocument/2006/relationships/hyperlink" Target="https://en.wikipedia.org/wiki/Great_Mosque_of_Mecca" TargetMode="External"/><Relationship Id="rId14" Type="http://schemas.openxmlformats.org/officeDocument/2006/relationships/hyperlink" Target="https://en.wikipedia.org/wiki/Muslim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Old_City_(Jerusalem)"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Umayyad_Mosque"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Umayyad_Mosque"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hyperlink" Target="https://en.wikipedia.org/wiki/Damasc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s://en.wikipedia.org/wiki/Jordan" TargetMode="External"/><Relationship Id="rId5" Type="http://schemas.openxmlformats.org/officeDocument/2006/relationships/hyperlink" Target="https://en.wikipedia.org/wiki/Qasr_Kharana" TargetMode="External"/><Relationship Id="rId4" Type="http://schemas.openxmlformats.org/officeDocument/2006/relationships/hyperlink" Target="https://en.wikipedia.org/wiki/Qasr_Amr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https://en.wikipedia.org/wiki/Hisham's_Pala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hyperlink" Target="https://en.wikipedia.org/wiki/Qasr_Mshat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2269957" y="4266729"/>
            <a:ext cx="7507704" cy="1221289"/>
          </a:xfrm>
          <a:ln w="57150">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anchor="ctr" anchorCtr="0">
            <a:normAutofit/>
          </a:bodyPr>
          <a:lstStyle/>
          <a:p>
            <a:r>
              <a:rPr lang="en-IN" b="1" u="sng" dirty="0" smtClean="0">
                <a:solidFill>
                  <a:srgbClr val="800000"/>
                </a:solidFill>
                <a:latin typeface="Nirmala UI" panose="020B0502040204020203" pitchFamily="34" charset="0"/>
                <a:ea typeface="Calibri" panose="020F0502020204030204" pitchFamily="34" charset="0"/>
              </a:rPr>
              <a:t>উমায়েদ </a:t>
            </a:r>
            <a:r>
              <a:rPr lang="en-IN" b="1" u="sng" dirty="0" err="1" smtClean="0">
                <a:solidFill>
                  <a:srgbClr val="800000"/>
                </a:solidFill>
                <a:latin typeface="Nirmala UI" panose="020B0502040204020203" pitchFamily="34" charset="0"/>
                <a:ea typeface="Calibri" panose="020F0502020204030204" pitchFamily="34" charset="0"/>
              </a:rPr>
              <a:t>স্থাপত্য</a:t>
            </a:r>
            <a:endParaRPr lang="en-IN" b="1" u="sng" dirty="0">
              <a:solidFill>
                <a:srgbClr val="800000"/>
              </a:solidFill>
            </a:endParaRPr>
          </a:p>
        </p:txBody>
      </p:sp>
      <p:sp>
        <p:nvSpPr>
          <p:cNvPr id="3" name="Subtitle 2"/>
          <p:cNvSpPr>
            <a:spLocks noGrp="1"/>
          </p:cNvSpPr>
          <p:nvPr>
            <p:ph type="subTitle" idx="1"/>
          </p:nvPr>
        </p:nvSpPr>
        <p:spPr>
          <a:xfrm>
            <a:off x="-642566" y="5488019"/>
            <a:ext cx="10082779" cy="1655762"/>
          </a:xfrm>
        </p:spPr>
        <p:txBody>
          <a:bodyPr>
            <a:normAutofit/>
          </a:bodyPr>
          <a:lstStyle/>
          <a:p>
            <a:r>
              <a:rPr lang="en-IN" sz="4800" b="1" dirty="0" smtClean="0">
                <a:solidFill>
                  <a:srgbClr val="002060"/>
                </a:solidFill>
              </a:rPr>
              <a:t>                             (</a:t>
            </a:r>
            <a:r>
              <a:rPr lang="en-IN" sz="4800" b="1" u="sng" dirty="0" smtClean="0">
                <a:solidFill>
                  <a:srgbClr val="002060"/>
                </a:solidFill>
              </a:rPr>
              <a:t>৬৬১-৭৫০ </a:t>
            </a:r>
            <a:r>
              <a:rPr lang="en-IN" sz="4800" b="1" u="sng" dirty="0" err="1" smtClean="0">
                <a:solidFill>
                  <a:srgbClr val="002060"/>
                </a:solidFill>
              </a:rPr>
              <a:t>অব্দ</a:t>
            </a:r>
            <a:r>
              <a:rPr lang="en-IN" sz="4800" b="1" dirty="0" smtClean="0">
                <a:solidFill>
                  <a:srgbClr val="002060"/>
                </a:solidFill>
              </a:rPr>
              <a:t>) </a:t>
            </a:r>
            <a:endParaRPr lang="en-IN" sz="4800" b="1" dirty="0">
              <a:solidFill>
                <a:srgbClr val="002060"/>
              </a:solidFill>
            </a:endParaRPr>
          </a:p>
        </p:txBody>
      </p:sp>
      <p:pic>
        <p:nvPicPr>
          <p:cNvPr id="4" name="Picture 3" descr="Dome of the Rock in Jerusalem, Israel, built 685-691."/>
          <p:cNvPicPr/>
          <p:nvPr/>
        </p:nvPicPr>
        <p:blipFill>
          <a:blip r:embed="rId2">
            <a:extLst>
              <a:ext uri="{28A0092B-C50C-407E-A947-70E740481C1C}">
                <a14:useLocalDpi xmlns:a14="http://schemas.microsoft.com/office/drawing/2010/main" val="0"/>
              </a:ext>
            </a:extLst>
          </a:blip>
          <a:srcRect/>
          <a:stretch>
            <a:fillRect/>
          </a:stretch>
        </p:blipFill>
        <p:spPr bwMode="auto">
          <a:xfrm>
            <a:off x="1023071" y="539896"/>
            <a:ext cx="4086958" cy="3563645"/>
          </a:xfrm>
          <a:prstGeom prst="rect">
            <a:avLst/>
          </a:prstGeom>
          <a:ln w="88900" cap="sq" cmpd="thickThin">
            <a:solidFill>
              <a:schemeClr val="accent4">
                <a:lumMod val="75000"/>
              </a:schemeClr>
            </a:solidFill>
            <a:prstDash val="solid"/>
            <a:miter lim="800000"/>
          </a:ln>
          <a:effectLst>
            <a:innerShdw blurRad="76200">
              <a:srgbClr val="000000"/>
            </a:innerShdw>
          </a:effectLst>
        </p:spPr>
      </p:pic>
      <p:pic>
        <p:nvPicPr>
          <p:cNvPr id="5" name="Picture 4" descr="https://upload.wikimedia.org/wikipedia/commons/thumb/d/d7/Damascus%2C_Syria%2C_The_Umayyad_Mosque%2C_The_Courtyard.jpg/800px-Damascus%2C_Syria%2C_The_Umayyad_Mosque%2C_The_Courtyard.jpg"/>
          <p:cNvPicPr/>
          <p:nvPr/>
        </p:nvPicPr>
        <p:blipFill>
          <a:blip r:embed="rId3">
            <a:extLst>
              <a:ext uri="{28A0092B-C50C-407E-A947-70E740481C1C}">
                <a14:useLocalDpi xmlns:a14="http://schemas.microsoft.com/office/drawing/2010/main" val="0"/>
              </a:ext>
            </a:extLst>
          </a:blip>
          <a:srcRect/>
          <a:stretch>
            <a:fillRect/>
          </a:stretch>
        </p:blipFill>
        <p:spPr bwMode="auto">
          <a:xfrm>
            <a:off x="5277851" y="539896"/>
            <a:ext cx="5622760" cy="3563645"/>
          </a:xfrm>
          <a:prstGeom prst="rect">
            <a:avLst/>
          </a:prstGeom>
          <a:ln w="88900" cap="sq" cmpd="thickThin">
            <a:solidFill>
              <a:schemeClr val="accent4">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570244510"/>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abischer Mosaizist um 735 001.jpg"/>
          <p:cNvPicPr/>
          <p:nvPr/>
        </p:nvPicPr>
        <p:blipFill>
          <a:blip r:embed="rId2">
            <a:extLst>
              <a:ext uri="{28A0092B-C50C-407E-A947-70E740481C1C}">
                <a14:useLocalDpi xmlns:a14="http://schemas.microsoft.com/office/drawing/2010/main" val="0"/>
              </a:ext>
            </a:extLst>
          </a:blip>
          <a:srcRect/>
          <a:stretch>
            <a:fillRect/>
          </a:stretch>
        </p:blipFill>
        <p:spPr bwMode="auto">
          <a:xfrm>
            <a:off x="5962916" y="483600"/>
            <a:ext cx="5520341" cy="4237149"/>
          </a:xfrm>
          <a:prstGeom prst="rect">
            <a:avLst/>
          </a:prstGeom>
          <a:ln w="88900" cap="sq" cmpd="thickThin">
            <a:solidFill>
              <a:srgbClr val="000000"/>
            </a:solidFill>
            <a:prstDash val="solid"/>
            <a:miter lim="800000"/>
          </a:ln>
          <a:effectLst>
            <a:innerShdw blurRad="76200">
              <a:srgbClr val="000000"/>
            </a:innerShdw>
          </a:effectLst>
        </p:spPr>
      </p:pic>
      <p:sp>
        <p:nvSpPr>
          <p:cNvPr id="2" name="Rectangle 1"/>
          <p:cNvSpPr/>
          <p:nvPr/>
        </p:nvSpPr>
        <p:spPr>
          <a:xfrm rot="10800000" flipV="1">
            <a:off x="5962916" y="4796053"/>
            <a:ext cx="5177308" cy="869469"/>
          </a:xfrm>
          <a:prstGeom prst="rect">
            <a:avLst/>
          </a:prstGeom>
          <a:ln w="28575">
            <a:noFill/>
          </a:ln>
        </p:spPr>
        <p:style>
          <a:lnRef idx="2">
            <a:schemeClr val="dk1"/>
          </a:lnRef>
          <a:fillRef idx="1">
            <a:schemeClr val="lt1"/>
          </a:fillRef>
          <a:effectRef idx="0">
            <a:schemeClr val="dk1"/>
          </a:effectRef>
          <a:fontRef idx="minor">
            <a:schemeClr val="dk1"/>
          </a:fontRef>
        </p:style>
        <p:txBody>
          <a:bodyPr wrap="square">
            <a:spAutoFit/>
          </a:bodyPr>
          <a:lstStyle/>
          <a:p>
            <a:pPr>
              <a:spcAft>
                <a:spcPts val="300"/>
              </a:spcAft>
            </a:pPr>
            <a:r>
              <a:rPr lang="en-IN" sz="1600" b="1" dirty="0">
                <a:solidFill>
                  <a:srgbClr val="003300"/>
                </a:solidFill>
                <a:latin typeface="Arial" panose="020B0604020202020204" pitchFamily="34" charset="0"/>
                <a:ea typeface="Times New Roman" panose="02020603050405020304" pitchFamily="18" charset="0"/>
              </a:rPr>
              <a:t>The "Tree of Life" mosaic in the audience room of the bath house.</a:t>
            </a:r>
            <a:endParaRPr lang="en-IN" sz="1600" b="1" dirty="0">
              <a:solidFill>
                <a:srgbClr val="003300"/>
              </a:solidFill>
              <a:latin typeface="Times New Roman" panose="02020603050405020304" pitchFamily="18" charset="0"/>
              <a:ea typeface="Times New Roman" panose="02020603050405020304" pitchFamily="18" charset="0"/>
            </a:endParaRPr>
          </a:p>
          <a:p>
            <a:pPr>
              <a:spcAft>
                <a:spcPts val="300"/>
              </a:spcAft>
            </a:pPr>
            <a:r>
              <a:rPr lang="en-IN" sz="1600" b="1" dirty="0">
                <a:solidFill>
                  <a:srgbClr val="003300"/>
                </a:solidFill>
                <a:latin typeface="Times New Roman" panose="02020603050405020304" pitchFamily="18" charset="0"/>
                <a:ea typeface="Times New Roman" panose="02020603050405020304" pitchFamily="18" charset="0"/>
              </a:rPr>
              <a:t> </a:t>
            </a:r>
            <a:endParaRPr lang="en-IN" sz="1600" b="1" dirty="0">
              <a:solidFill>
                <a:srgbClr val="003300"/>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1004552" y="399245"/>
            <a:ext cx="4778062" cy="5866350"/>
          </a:xfrm>
          <a:prstGeom prst="rect">
            <a:avLst/>
          </a:prstGeom>
          <a:ln w="38100">
            <a:solidFill>
              <a:srgbClr val="7030A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nSpc>
                <a:spcPct val="150000"/>
              </a:lnSpc>
              <a:buFont typeface="Wingdings" panose="05000000000000000000" pitchFamily="2" charset="2"/>
              <a:buChar char="v"/>
            </a:pPr>
            <a:r>
              <a:rPr lang="as-IN" dirty="0">
                <a:solidFill>
                  <a:srgbClr val="222222"/>
                </a:solidFill>
                <a:latin typeface="Arial" panose="020B0604020202020204" pitchFamily="34" charset="0"/>
              </a:rPr>
              <a:t>এই প্রাসাদগুলো অডিয়েন্স </a:t>
            </a:r>
            <a:r>
              <a:rPr lang="as-IN" dirty="0" smtClean="0">
                <a:solidFill>
                  <a:srgbClr val="222222"/>
                </a:solidFill>
                <a:latin typeface="Arial" panose="020B0604020202020204" pitchFamily="34" charset="0"/>
              </a:rPr>
              <a:t>হল</a:t>
            </a:r>
            <a:r>
              <a:rPr lang="en-IN" dirty="0" smtClean="0">
                <a:solidFill>
                  <a:srgbClr val="222222"/>
                </a:solidFill>
                <a:latin typeface="Arial" panose="020B0604020202020204" pitchFamily="34" charset="0"/>
              </a:rPr>
              <a:t> </a:t>
            </a:r>
            <a:r>
              <a:rPr lang="as-IN" dirty="0" smtClean="0">
                <a:solidFill>
                  <a:srgbClr val="222222"/>
                </a:solidFill>
                <a:latin typeface="Arial" panose="020B0604020202020204" pitchFamily="34" charset="0"/>
              </a:rPr>
              <a:t>, </a:t>
            </a:r>
            <a:r>
              <a:rPr lang="as-IN" dirty="0">
                <a:solidFill>
                  <a:srgbClr val="222222"/>
                </a:solidFill>
                <a:latin typeface="Arial" panose="020B0604020202020204" pitchFamily="34" charset="0"/>
              </a:rPr>
              <a:t>স্নানাগার , পুরুষ-নারীর আলাদা কক্ষ,  মসজিদ , আস্তাবল এবং বাগানসহ </a:t>
            </a:r>
            <a:r>
              <a:rPr lang="en-IN" dirty="0" err="1" smtClean="0">
                <a:solidFill>
                  <a:srgbClr val="222222"/>
                </a:solidFill>
                <a:latin typeface="Arial" panose="020B0604020202020204" pitchFamily="34" charset="0"/>
              </a:rPr>
              <a:t>তাঁ</a:t>
            </a:r>
            <a:r>
              <a:rPr lang="as-IN" dirty="0" smtClean="0">
                <a:solidFill>
                  <a:srgbClr val="222222"/>
                </a:solidFill>
                <a:latin typeface="Arial" panose="020B0604020202020204" pitchFamily="34" charset="0"/>
              </a:rPr>
              <a:t>দের </a:t>
            </a:r>
            <a:r>
              <a:rPr lang="as-IN" dirty="0">
                <a:solidFill>
                  <a:srgbClr val="222222"/>
                </a:solidFill>
                <a:latin typeface="Arial" panose="020B0604020202020204" pitchFamily="34" charset="0"/>
              </a:rPr>
              <a:t>বিলাসবহুল জীবন এবং রাজনৈতিক ক্ষমতাকে প্রতিফলিত করেছিল । অলংকরণের ক্ষেত্রে মোজাইক মেঝে , কারুকার্যসমন্বিত টালির দেওয়াল </a:t>
            </a:r>
            <a:r>
              <a:rPr lang="en-IN" dirty="0">
                <a:solidFill>
                  <a:srgbClr val="222222"/>
                </a:solidFill>
                <a:latin typeface="Arial" panose="020B0604020202020204" pitchFamily="34" charset="0"/>
              </a:rPr>
              <a:t>, </a:t>
            </a:r>
            <a:r>
              <a:rPr lang="as-IN" dirty="0">
                <a:solidFill>
                  <a:srgbClr val="222222"/>
                </a:solidFill>
                <a:latin typeface="Arial" panose="020B0604020202020204" pitchFamily="34" charset="0"/>
              </a:rPr>
              <a:t>জ্যামিতিক এবং লতাপাতা</a:t>
            </a:r>
            <a:r>
              <a:rPr lang="en-IN" dirty="0">
                <a:solidFill>
                  <a:srgbClr val="222222"/>
                </a:solidFill>
                <a:latin typeface="Arial" panose="020B0604020202020204" pitchFamily="34" charset="0"/>
              </a:rPr>
              <a:t>র  </a:t>
            </a:r>
            <a:r>
              <a:rPr lang="en-IN" dirty="0" err="1">
                <a:solidFill>
                  <a:srgbClr val="222222"/>
                </a:solidFill>
                <a:latin typeface="Arial" panose="020B0604020202020204" pitchFamily="34" charset="0"/>
              </a:rPr>
              <a:t>নকশাযুক্ত</a:t>
            </a:r>
            <a:r>
              <a:rPr lang="as-IN" dirty="0">
                <a:solidFill>
                  <a:srgbClr val="222222"/>
                </a:solidFill>
                <a:latin typeface="Arial" panose="020B0604020202020204" pitchFamily="34" charset="0"/>
              </a:rPr>
              <a:t> </a:t>
            </a:r>
            <a:r>
              <a:rPr lang="en-IN" dirty="0">
                <a:solidFill>
                  <a:srgbClr val="222222"/>
                </a:solidFill>
                <a:latin typeface="Arial" panose="020B0604020202020204" pitchFamily="34" charset="0"/>
              </a:rPr>
              <a:t>stucco </a:t>
            </a:r>
            <a:r>
              <a:rPr lang="as-IN" dirty="0" smtClean="0">
                <a:solidFill>
                  <a:srgbClr val="222222"/>
                </a:solidFill>
                <a:latin typeface="Arial" panose="020B0604020202020204" pitchFamily="34" charset="0"/>
              </a:rPr>
              <a:t>অলংক</a:t>
            </a:r>
            <a:r>
              <a:rPr lang="en-IN" dirty="0" err="1" smtClean="0">
                <a:solidFill>
                  <a:srgbClr val="222222"/>
                </a:solidFill>
                <a:latin typeface="Arial" panose="020B0604020202020204" pitchFamily="34" charset="0"/>
              </a:rPr>
              <a:t>রণ</a:t>
            </a:r>
            <a:r>
              <a:rPr lang="as-IN" dirty="0" smtClean="0">
                <a:solidFill>
                  <a:srgbClr val="222222"/>
                </a:solidFill>
                <a:latin typeface="Arial" panose="020B0604020202020204" pitchFamily="34" charset="0"/>
              </a:rPr>
              <a:t> </a:t>
            </a:r>
            <a:r>
              <a:rPr lang="as-IN" dirty="0">
                <a:solidFill>
                  <a:srgbClr val="222222"/>
                </a:solidFill>
                <a:latin typeface="Arial" panose="020B0604020202020204" pitchFamily="34" charset="0"/>
              </a:rPr>
              <a:t>লক্ষ্য করা যায় </a:t>
            </a:r>
            <a:r>
              <a:rPr lang="as-IN" dirty="0" smtClean="0">
                <a:solidFill>
                  <a:srgbClr val="222222"/>
                </a:solidFill>
                <a:latin typeface="Arial" panose="020B0604020202020204" pitchFamily="34" charset="0"/>
              </a:rPr>
              <a:t>।</a:t>
            </a:r>
            <a:r>
              <a:rPr lang="en-IN" dirty="0" smtClean="0">
                <a:solidFill>
                  <a:srgbClr val="222222"/>
                </a:solidFill>
                <a:latin typeface="Arial" panose="020B0604020202020204" pitchFamily="34" charset="0"/>
              </a:rPr>
              <a:t> </a:t>
            </a:r>
            <a:r>
              <a:rPr lang="en-IN" dirty="0" err="1" smtClean="0"/>
              <a:t>এখানে</a:t>
            </a:r>
            <a:r>
              <a:rPr lang="en-IN" dirty="0" smtClean="0"/>
              <a:t>  </a:t>
            </a:r>
            <a:r>
              <a:rPr lang="en-IN" dirty="0" err="1" smtClean="0"/>
              <a:t>গোলাপের</a:t>
            </a:r>
            <a:r>
              <a:rPr lang="en-IN" dirty="0" smtClean="0"/>
              <a:t> </a:t>
            </a:r>
            <a:r>
              <a:rPr lang="en-IN" dirty="0" err="1"/>
              <a:t>আকৃতিবিশিষ্ট</a:t>
            </a:r>
            <a:r>
              <a:rPr lang="en-IN" dirty="0"/>
              <a:t> (rosette) ও </a:t>
            </a:r>
            <a:r>
              <a:rPr lang="en-IN" dirty="0" err="1"/>
              <a:t>আটকোণা</a:t>
            </a:r>
            <a:r>
              <a:rPr lang="en-IN" dirty="0"/>
              <a:t> </a:t>
            </a:r>
            <a:r>
              <a:rPr lang="en-IN" dirty="0" err="1"/>
              <a:t>কাঠামো</a:t>
            </a:r>
            <a:r>
              <a:rPr lang="en-IN" dirty="0"/>
              <a:t> ( </a:t>
            </a:r>
            <a:r>
              <a:rPr lang="en-IN" dirty="0" smtClean="0"/>
              <a:t>octagons)</a:t>
            </a:r>
            <a:r>
              <a:rPr lang="en-IN" dirty="0" err="1" smtClean="0"/>
              <a:t>দেখতে</a:t>
            </a:r>
            <a:r>
              <a:rPr lang="en-IN" dirty="0" smtClean="0"/>
              <a:t> </a:t>
            </a:r>
            <a:r>
              <a:rPr lang="en-IN" dirty="0" err="1"/>
              <a:t>পাওয়া</a:t>
            </a:r>
            <a:r>
              <a:rPr lang="en-IN" dirty="0"/>
              <a:t> </a:t>
            </a:r>
            <a:r>
              <a:rPr lang="en-IN" dirty="0" err="1"/>
              <a:t>যায়</a:t>
            </a:r>
            <a:r>
              <a:rPr lang="en-IN" dirty="0"/>
              <a:t> । </a:t>
            </a:r>
            <a:r>
              <a:rPr lang="en-IN" dirty="0" err="1"/>
              <a:t>এখানকার</a:t>
            </a:r>
            <a:r>
              <a:rPr lang="en-IN" dirty="0"/>
              <a:t> </a:t>
            </a:r>
            <a:r>
              <a:rPr lang="en-IN" dirty="0" err="1"/>
              <a:t>রোজ</a:t>
            </a:r>
            <a:r>
              <a:rPr lang="en-IN" dirty="0"/>
              <a:t> </a:t>
            </a:r>
            <a:r>
              <a:rPr lang="en-IN" dirty="0" err="1"/>
              <a:t>উইন্ডো</a:t>
            </a:r>
            <a:r>
              <a:rPr lang="en-IN" dirty="0"/>
              <a:t> </a:t>
            </a:r>
            <a:r>
              <a:rPr lang="en-IN" dirty="0" err="1"/>
              <a:t>পরবর্তীকালে</a:t>
            </a:r>
            <a:r>
              <a:rPr lang="en-IN" dirty="0"/>
              <a:t> </a:t>
            </a:r>
            <a:r>
              <a:rPr lang="en-IN" dirty="0" err="1"/>
              <a:t>গথিক</a:t>
            </a:r>
            <a:r>
              <a:rPr lang="en-IN" dirty="0"/>
              <a:t> </a:t>
            </a:r>
            <a:r>
              <a:rPr lang="en-IN" dirty="0" err="1"/>
              <a:t>স্থাপত্যকে</a:t>
            </a:r>
            <a:r>
              <a:rPr lang="en-IN" dirty="0"/>
              <a:t> </a:t>
            </a:r>
            <a:r>
              <a:rPr lang="en-IN" dirty="0" err="1"/>
              <a:t>প্রভাবিত</a:t>
            </a:r>
            <a:r>
              <a:rPr lang="en-IN" dirty="0"/>
              <a:t> </a:t>
            </a:r>
            <a:r>
              <a:rPr lang="en-IN" dirty="0" err="1"/>
              <a:t>করেছিল</a:t>
            </a:r>
            <a:r>
              <a:rPr lang="en-IN" dirty="0"/>
              <a:t> । </a:t>
            </a:r>
            <a:r>
              <a:rPr lang="en-IN" dirty="0" smtClean="0"/>
              <a:t> </a:t>
            </a:r>
            <a:r>
              <a:rPr lang="as-IN" dirty="0"/>
              <a:t/>
            </a:r>
            <a:br>
              <a:rPr lang="as-IN" dirty="0"/>
            </a:br>
            <a:endParaRPr lang="en-IN" dirty="0"/>
          </a:p>
          <a:p>
            <a:pPr marL="285750" indent="-285750">
              <a:lnSpc>
                <a:spcPct val="150000"/>
              </a:lnSpc>
              <a:buFont typeface="Wingdings" panose="05000000000000000000" pitchFamily="2" charset="2"/>
              <a:buChar char="v"/>
            </a:pPr>
            <a:endParaRPr lang="en-IN" dirty="0"/>
          </a:p>
        </p:txBody>
      </p:sp>
    </p:spTree>
    <p:extLst>
      <p:ext uri="{BB962C8B-B14F-4D97-AF65-F5344CB8AC3E}">
        <p14:creationId xmlns:p14="http://schemas.microsoft.com/office/powerpoint/2010/main" val="4098737289"/>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upload.wikimedia.org/wikipedia/commons/thumb/2/2b/Mihrab_de_la_mezquita_de_C%C3%B3rdoba_%2817060237467%29.jpg/800px-Mihrab_de_la_mezquita_de_C%C3%B3rdoba_%2817060237467%29.jpg"/>
          <p:cNvPicPr/>
          <p:nvPr/>
        </p:nvPicPr>
        <p:blipFill>
          <a:blip r:embed="rId2">
            <a:extLst>
              <a:ext uri="{28A0092B-C50C-407E-A947-70E740481C1C}">
                <a14:useLocalDpi xmlns:a14="http://schemas.microsoft.com/office/drawing/2010/main" val="0"/>
              </a:ext>
            </a:extLst>
          </a:blip>
          <a:srcRect/>
          <a:stretch>
            <a:fillRect/>
          </a:stretch>
        </p:blipFill>
        <p:spPr bwMode="auto">
          <a:xfrm>
            <a:off x="6319234" y="412448"/>
            <a:ext cx="5177307" cy="3841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701897" y="4808789"/>
            <a:ext cx="10934165" cy="1754326"/>
          </a:xfrm>
          <a:prstGeom prst="rect">
            <a:avLst/>
          </a:prstGeom>
          <a:ln w="38100">
            <a:solidFill>
              <a:srgbClr val="7030A0"/>
            </a:solidFill>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lnSpc>
                <a:spcPct val="150000"/>
              </a:lnSpc>
              <a:spcAft>
                <a:spcPts val="300"/>
              </a:spcAft>
              <a:buFont typeface="Wingdings" panose="05000000000000000000" pitchFamily="2" charset="2"/>
              <a:buChar char="v"/>
            </a:pPr>
            <a:r>
              <a:rPr lang="en-IN" dirty="0">
                <a:solidFill>
                  <a:srgbClr val="222222"/>
                </a:solidFill>
                <a:latin typeface="Nirmala UI" panose="020B0502040204020203" pitchFamily="34" charset="0"/>
                <a:ea typeface="Times New Roman" panose="02020603050405020304" pitchFamily="18" charset="0"/>
              </a:rPr>
              <a:t>আব্বাসিদদের</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দ্বারা</a:t>
            </a:r>
            <a:r>
              <a:rPr lang="en-IN" dirty="0">
                <a:solidFill>
                  <a:srgbClr val="222222"/>
                </a:solidFill>
                <a:latin typeface="Arial" panose="020B0604020202020204" pitchFamily="34" charset="0"/>
                <a:ea typeface="Times New Roman" panose="02020603050405020304" pitchFamily="18" charset="0"/>
              </a:rPr>
              <a:t> </a:t>
            </a:r>
            <a:r>
              <a:rPr lang="en-IN" dirty="0" smtClean="0">
                <a:solidFill>
                  <a:srgbClr val="222222"/>
                </a:solidFill>
                <a:latin typeface="Nirmala UI" panose="020B0502040204020203" pitchFamily="34" charset="0"/>
                <a:ea typeface="Times New Roman" panose="02020603050405020304" pitchFamily="18" charset="0"/>
              </a:rPr>
              <a:t>তাঁদের</a:t>
            </a:r>
            <a:r>
              <a:rPr lang="en-IN" dirty="0" smtClean="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পরাজয়ের</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পরও</a:t>
            </a:r>
            <a:r>
              <a:rPr lang="en-IN" dirty="0">
                <a:solidFill>
                  <a:srgbClr val="222222"/>
                </a:solidFill>
                <a:latin typeface="Arial" panose="020B0604020202020204" pitchFamily="34" charset="0"/>
                <a:ea typeface="Times New Roman" panose="02020603050405020304" pitchFamily="18" charset="0"/>
              </a:rPr>
              <a:t> </a:t>
            </a:r>
            <a:r>
              <a:rPr lang="en-IN" dirty="0" err="1" smtClean="0">
                <a:solidFill>
                  <a:srgbClr val="222222"/>
                </a:solidFill>
                <a:latin typeface="Nirmala UI" panose="020B0502040204020203" pitchFamily="34" charset="0"/>
                <a:ea typeface="Times New Roman" panose="02020603050405020304" pitchFamily="18" charset="0"/>
              </a:rPr>
              <a:t>উমায়েদরা</a:t>
            </a:r>
            <a:r>
              <a:rPr lang="en-IN" dirty="0" smtClean="0">
                <a:solidFill>
                  <a:srgbClr val="222222"/>
                </a:solidFill>
                <a:latin typeface="Nirmala UI" panose="020B0502040204020203" pitchFamily="34" charset="0"/>
                <a:ea typeface="Times New Roman" panose="02020603050405020304" pitchFamily="18" charset="0"/>
              </a:rPr>
              <a:t> </a:t>
            </a:r>
            <a:r>
              <a:rPr lang="en-IN" dirty="0" err="1" smtClean="0">
                <a:solidFill>
                  <a:srgbClr val="222222"/>
                </a:solidFill>
                <a:latin typeface="Nirmala UI" panose="020B0502040204020203" pitchFamily="34" charset="0"/>
                <a:ea typeface="Times New Roman" panose="02020603050405020304" pitchFamily="18" charset="0"/>
              </a:rPr>
              <a:t>এই</a:t>
            </a:r>
            <a:r>
              <a:rPr lang="en-IN" dirty="0" smtClean="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অসাধারণ</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গঠনমূলক</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কার্যাবলী</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বজায়</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রেখেছিলেন</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যা</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আজও</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প্রশংসার</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দাবি</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রাখে</a:t>
            </a:r>
            <a:r>
              <a:rPr lang="en-IN" dirty="0">
                <a:solidFill>
                  <a:srgbClr val="222222"/>
                </a:solidFill>
                <a:latin typeface="Arial" panose="020B0604020202020204" pitchFamily="34" charset="0"/>
                <a:ea typeface="Times New Roman" panose="02020603050405020304" pitchFamily="18" charset="0"/>
              </a:rPr>
              <a:t> </a:t>
            </a:r>
            <a:r>
              <a:rPr lang="en-IN" dirty="0">
                <a:solidFill>
                  <a:srgbClr val="222222"/>
                </a:solidFill>
                <a:latin typeface="Nirmala UI" panose="020B0502040204020203" pitchFamily="34" charset="0"/>
                <a:ea typeface="Times New Roman" panose="02020603050405020304" pitchFamily="18" charset="0"/>
              </a:rPr>
              <a:t>।</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উমায়েদ</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বংশের</a:t>
            </a:r>
            <a:r>
              <a:rPr lang="en-IN" dirty="0">
                <a:solidFill>
                  <a:srgbClr val="222222"/>
                </a:solidFill>
                <a:latin typeface="Arial" panose="020B0604020202020204" pitchFamily="34" charset="0"/>
                <a:ea typeface="Times New Roman" panose="02020603050405020304" pitchFamily="18" charset="0"/>
              </a:rPr>
              <a:t> </a:t>
            </a:r>
            <a:r>
              <a:rPr lang="en-IN" dirty="0" err="1" smtClean="0">
                <a:solidFill>
                  <a:srgbClr val="222222"/>
                </a:solidFill>
                <a:latin typeface="Nirmala UI" panose="020B0502040204020203" pitchFamily="34" charset="0"/>
                <a:ea typeface="Times New Roman" panose="02020603050405020304" pitchFamily="18" charset="0"/>
              </a:rPr>
              <a:t>খলিফা</a:t>
            </a:r>
            <a:r>
              <a:rPr lang="en-IN" dirty="0" smtClean="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আবাদ</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আল</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রহমান</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স্পেনে</a:t>
            </a:r>
            <a:r>
              <a:rPr lang="en-IN" dirty="0">
                <a:solidFill>
                  <a:srgbClr val="222222"/>
                </a:solidFill>
                <a:latin typeface="Arial" panose="020B0604020202020204" pitchFamily="34" charset="0"/>
                <a:ea typeface="Times New Roman" panose="02020603050405020304" pitchFamily="18" charset="0"/>
              </a:rPr>
              <a:t> (Andalusia </a:t>
            </a:r>
            <a:r>
              <a:rPr lang="en-IN" dirty="0" smtClean="0">
                <a:solidFill>
                  <a:srgbClr val="222222"/>
                </a:solidFill>
                <a:latin typeface="Arial" panose="020B0604020202020204" pitchFamily="34" charset="0"/>
                <a:ea typeface="Times New Roman" panose="02020603050405020304" pitchFamily="18" charset="0"/>
              </a:rPr>
              <a:t>) </a:t>
            </a:r>
            <a:r>
              <a:rPr lang="en-IN" dirty="0" err="1" smtClean="0">
                <a:solidFill>
                  <a:srgbClr val="222222"/>
                </a:solidFill>
                <a:latin typeface="Nirmala UI" panose="020B0502040204020203" pitchFamily="34" charset="0"/>
                <a:ea typeface="Times New Roman" panose="02020603050405020304" pitchFamily="18" charset="0"/>
              </a:rPr>
              <a:t>পালিয়ে</a:t>
            </a:r>
            <a:r>
              <a:rPr lang="en-IN" dirty="0" smtClean="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গিয়ে</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স্বাধীন</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শাসন</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প্রতিষ্ঠা</a:t>
            </a:r>
            <a:r>
              <a:rPr lang="en-IN" dirty="0">
                <a:solidFill>
                  <a:srgbClr val="222222"/>
                </a:solidFill>
                <a:latin typeface="Arial" panose="020B0604020202020204" pitchFamily="34" charset="0"/>
                <a:ea typeface="Times New Roman" panose="02020603050405020304" pitchFamily="18" charset="0"/>
              </a:rPr>
              <a:t> </a:t>
            </a:r>
            <a:r>
              <a:rPr lang="en-IN" dirty="0" err="1" smtClean="0">
                <a:solidFill>
                  <a:srgbClr val="222222"/>
                </a:solidFill>
                <a:latin typeface="Nirmala UI" panose="020B0502040204020203" pitchFamily="34" charset="0"/>
                <a:ea typeface="Times New Roman" panose="02020603050405020304" pitchFamily="18" charset="0"/>
              </a:rPr>
              <a:t>করেন</a:t>
            </a:r>
            <a:r>
              <a:rPr lang="en-IN" dirty="0" smtClean="0">
                <a:solidFill>
                  <a:srgbClr val="222222"/>
                </a:solidFill>
                <a:latin typeface="Nirmala UI" panose="020B0502040204020203" pitchFamily="34" charset="0"/>
                <a:ea typeface="Times New Roman" panose="02020603050405020304" pitchFamily="18" charset="0"/>
              </a:rPr>
              <a:t> ।</a:t>
            </a:r>
            <a:r>
              <a:rPr lang="en-IN" dirty="0">
                <a:solidFill>
                  <a:srgbClr val="222222"/>
                </a:solidFill>
                <a:latin typeface="Arial" panose="020B0604020202020204" pitchFamily="34" charset="0"/>
                <a:ea typeface="Times New Roman" panose="02020603050405020304" pitchFamily="18" charset="0"/>
              </a:rPr>
              <a:t>  </a:t>
            </a:r>
            <a:r>
              <a:rPr lang="en-IN" dirty="0" err="1" smtClean="0">
                <a:solidFill>
                  <a:srgbClr val="222222"/>
                </a:solidFill>
                <a:latin typeface="Arial" panose="020B0604020202020204" pitchFamily="34" charset="0"/>
                <a:ea typeface="Times New Roman" panose="02020603050405020304" pitchFamily="18" charset="0"/>
              </a:rPr>
              <a:t>স্পেনের</a:t>
            </a:r>
            <a:r>
              <a:rPr lang="en-IN" dirty="0" smtClean="0">
                <a:solidFill>
                  <a:srgbClr val="222222"/>
                </a:solidFill>
                <a:latin typeface="Arial" panose="020B0604020202020204" pitchFamily="34" charset="0"/>
                <a:ea typeface="Times New Roman" panose="02020603050405020304" pitchFamily="18" charset="0"/>
              </a:rPr>
              <a:t> </a:t>
            </a:r>
            <a:r>
              <a:rPr lang="en-IN" b="1" dirty="0" err="1" smtClean="0">
                <a:solidFill>
                  <a:srgbClr val="800080"/>
                </a:solidFill>
                <a:latin typeface="Nirmala UI" panose="020B0502040204020203" pitchFamily="34" charset="0"/>
                <a:ea typeface="Times New Roman" panose="02020603050405020304" pitchFamily="18" charset="0"/>
              </a:rPr>
              <a:t>রাজধানী</a:t>
            </a:r>
            <a:r>
              <a:rPr lang="en-IN" b="1" dirty="0" smtClean="0">
                <a:solidFill>
                  <a:srgbClr val="800080"/>
                </a:solidFill>
                <a:latin typeface="Arial" panose="020B0604020202020204" pitchFamily="34" charset="0"/>
                <a:ea typeface="Times New Roman" panose="02020603050405020304" pitchFamily="18" charset="0"/>
              </a:rPr>
              <a:t> </a:t>
            </a:r>
            <a:r>
              <a:rPr lang="en-IN" b="1" dirty="0" err="1">
                <a:solidFill>
                  <a:srgbClr val="800080"/>
                </a:solidFill>
                <a:latin typeface="Nirmala UI" panose="020B0502040204020203" pitchFamily="34" charset="0"/>
                <a:ea typeface="Times New Roman" panose="02020603050405020304" pitchFamily="18" charset="0"/>
              </a:rPr>
              <a:t>শহর</a:t>
            </a:r>
            <a:r>
              <a:rPr lang="en-IN" b="1" dirty="0">
                <a:solidFill>
                  <a:srgbClr val="800080"/>
                </a:solidFill>
                <a:latin typeface="Arial" panose="020B0604020202020204" pitchFamily="34" charset="0"/>
                <a:ea typeface="Times New Roman" panose="02020603050405020304" pitchFamily="18" charset="0"/>
              </a:rPr>
              <a:t> </a:t>
            </a:r>
            <a:r>
              <a:rPr lang="en-IN" b="1" dirty="0" err="1">
                <a:solidFill>
                  <a:srgbClr val="800080"/>
                </a:solidFill>
                <a:latin typeface="Nirmala UI" panose="020B0502040204020203" pitchFamily="34" charset="0"/>
                <a:ea typeface="Times New Roman" panose="02020603050405020304" pitchFamily="18" charset="0"/>
              </a:rPr>
              <a:t>কর্ডোভাকে</a:t>
            </a:r>
            <a:r>
              <a:rPr lang="en-IN" b="1" dirty="0">
                <a:solidFill>
                  <a:srgbClr val="800080"/>
                </a:solidFill>
                <a:latin typeface="Arial" panose="020B0604020202020204" pitchFamily="34" charset="0"/>
                <a:ea typeface="Times New Roman" panose="02020603050405020304" pitchFamily="18" charset="0"/>
              </a:rPr>
              <a:t> </a:t>
            </a:r>
            <a:r>
              <a:rPr lang="en-IN" b="1" dirty="0" err="1">
                <a:solidFill>
                  <a:srgbClr val="800080"/>
                </a:solidFill>
                <a:latin typeface="Nirmala UI" panose="020B0502040204020203" pitchFamily="34" charset="0"/>
                <a:ea typeface="Times New Roman" panose="02020603050405020304" pitchFamily="18" charset="0"/>
              </a:rPr>
              <a:t>তিনি</a:t>
            </a:r>
            <a:r>
              <a:rPr lang="en-IN" b="1" dirty="0">
                <a:solidFill>
                  <a:srgbClr val="800080"/>
                </a:solidFill>
                <a:latin typeface="Arial" panose="020B0604020202020204" pitchFamily="34" charset="0"/>
                <a:ea typeface="Times New Roman" panose="02020603050405020304" pitchFamily="18" charset="0"/>
              </a:rPr>
              <a:t> </a:t>
            </a:r>
            <a:r>
              <a:rPr lang="en-IN" b="1" dirty="0" err="1">
                <a:solidFill>
                  <a:srgbClr val="800080"/>
                </a:solidFill>
                <a:latin typeface="Nirmala UI" panose="020B0502040204020203" pitchFamily="34" charset="0"/>
                <a:ea typeface="Times New Roman" panose="02020603050405020304" pitchFamily="18" charset="0"/>
              </a:rPr>
              <a:t>পুনর্নির্মাণ</a:t>
            </a:r>
            <a:r>
              <a:rPr lang="en-IN" b="1" dirty="0">
                <a:solidFill>
                  <a:srgbClr val="800080"/>
                </a:solidFill>
                <a:latin typeface="Arial" panose="020B0604020202020204" pitchFamily="34" charset="0"/>
                <a:ea typeface="Times New Roman" panose="02020603050405020304" pitchFamily="18" charset="0"/>
              </a:rPr>
              <a:t> </a:t>
            </a:r>
            <a:r>
              <a:rPr lang="en-IN" b="1" dirty="0" err="1">
                <a:solidFill>
                  <a:srgbClr val="800080"/>
                </a:solidFill>
                <a:latin typeface="Nirmala UI" panose="020B0502040204020203" pitchFamily="34" charset="0"/>
                <a:ea typeface="Times New Roman" panose="02020603050405020304" pitchFamily="18" charset="0"/>
              </a:rPr>
              <a:t>করেন</a:t>
            </a:r>
            <a:r>
              <a:rPr lang="en-IN" b="1" dirty="0">
                <a:solidFill>
                  <a:srgbClr val="800080"/>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এবং</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কর্ডোভা</a:t>
            </a:r>
            <a:r>
              <a:rPr lang="en-IN" dirty="0">
                <a:solidFill>
                  <a:srgbClr val="222222"/>
                </a:solidFill>
                <a:latin typeface="Arial" panose="020B0604020202020204" pitchFamily="34" charset="0"/>
                <a:ea typeface="Times New Roman" panose="02020603050405020304" pitchFamily="18" charset="0"/>
              </a:rPr>
              <a:t> </a:t>
            </a:r>
            <a:r>
              <a:rPr lang="en-IN" dirty="0" smtClean="0">
                <a:solidFill>
                  <a:srgbClr val="222222"/>
                </a:solidFill>
                <a:latin typeface="Arial" panose="020B0604020202020204" pitchFamily="34" charset="0"/>
                <a:ea typeface="Times New Roman" panose="02020603050405020304" pitchFamily="18" charset="0"/>
              </a:rPr>
              <a:t>  </a:t>
            </a:r>
            <a:r>
              <a:rPr lang="en-IN" dirty="0" err="1" smtClean="0">
                <a:solidFill>
                  <a:srgbClr val="222222"/>
                </a:solidFill>
                <a:latin typeface="Nirmala UI" panose="020B0502040204020203" pitchFamily="34" charset="0"/>
                <a:ea typeface="Times New Roman" panose="02020603050405020304" pitchFamily="18" charset="0"/>
              </a:rPr>
              <a:t>মসজিদ</a:t>
            </a:r>
            <a:r>
              <a:rPr lang="en-IN" dirty="0" smtClean="0">
                <a:solidFill>
                  <a:srgbClr val="222222"/>
                </a:solidFill>
                <a:latin typeface="Arial" panose="020B0604020202020204" pitchFamily="34" charset="0"/>
                <a:ea typeface="Times New Roman" panose="02020603050405020304" pitchFamily="18" charset="0"/>
              </a:rPr>
              <a:t> (৭৮৪ -৭৮৬</a:t>
            </a:r>
            <a:r>
              <a:rPr lang="en-IN" dirty="0" smtClean="0"/>
              <a:t>) </a:t>
            </a:r>
            <a:r>
              <a:rPr lang="en-IN" dirty="0" err="1" smtClean="0"/>
              <a:t>ইসলামীয়</a:t>
            </a:r>
            <a:r>
              <a:rPr lang="en-IN" dirty="0" smtClean="0"/>
              <a:t> </a:t>
            </a:r>
            <a:r>
              <a:rPr lang="en-IN" dirty="0" err="1" smtClean="0"/>
              <a:t>স্থাপত্যরীতিতে</a:t>
            </a:r>
            <a:r>
              <a:rPr lang="en-IN" dirty="0" smtClean="0">
                <a:solidFill>
                  <a:srgbClr val="222222"/>
                </a:solidFill>
                <a:latin typeface="Nirmala UI" panose="020B0502040204020203" pitchFamily="34" charset="0"/>
                <a:ea typeface="Times New Roman" panose="02020603050405020304" pitchFamily="18" charset="0"/>
              </a:rPr>
              <a:t> </a:t>
            </a:r>
            <a:r>
              <a:rPr lang="en-IN" dirty="0" err="1" smtClean="0">
                <a:solidFill>
                  <a:srgbClr val="222222"/>
                </a:solidFill>
                <a:latin typeface="Nirmala UI" panose="020B0502040204020203" pitchFamily="34" charset="0"/>
                <a:ea typeface="Times New Roman" panose="02020603050405020304" pitchFamily="18" charset="0"/>
              </a:rPr>
              <a:t>সিরিয়</a:t>
            </a:r>
            <a:r>
              <a:rPr lang="en-IN" dirty="0" smtClean="0">
                <a:solidFill>
                  <a:srgbClr val="222222"/>
                </a:solidFill>
                <a:latin typeface="Arial" panose="020B0604020202020204" pitchFamily="34" charset="0"/>
                <a:ea typeface="Times New Roman" panose="02020603050405020304" pitchFamily="18" charset="0"/>
              </a:rPr>
              <a:t> </a:t>
            </a:r>
            <a:r>
              <a:rPr lang="en-IN" dirty="0" err="1" smtClean="0">
                <a:solidFill>
                  <a:srgbClr val="222222"/>
                </a:solidFill>
                <a:latin typeface="Nirmala UI" panose="020B0502040204020203" pitchFamily="34" charset="0"/>
                <a:ea typeface="Times New Roman" panose="02020603050405020304" pitchFamily="18" charset="0"/>
              </a:rPr>
              <a:t>প্রভাবকে</a:t>
            </a:r>
            <a:r>
              <a:rPr lang="en-IN" dirty="0" smtClean="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প্রকাশ</a:t>
            </a:r>
            <a:r>
              <a:rPr lang="en-IN" dirty="0">
                <a:solidFill>
                  <a:srgbClr val="222222"/>
                </a:solidFill>
                <a:latin typeface="Arial" panose="020B0604020202020204" pitchFamily="34" charset="0"/>
                <a:ea typeface="Times New Roman" panose="02020603050405020304" pitchFamily="18" charset="0"/>
              </a:rPr>
              <a:t> </a:t>
            </a:r>
            <a:r>
              <a:rPr lang="en-IN" dirty="0" err="1" smtClean="0">
                <a:solidFill>
                  <a:srgbClr val="222222"/>
                </a:solidFill>
                <a:latin typeface="Nirmala UI" panose="020B0502040204020203" pitchFamily="34" charset="0"/>
                <a:ea typeface="Times New Roman" panose="02020603050405020304" pitchFamily="18" charset="0"/>
              </a:rPr>
              <a:t>করেছিল</a:t>
            </a:r>
            <a:r>
              <a:rPr lang="en-IN" dirty="0" smtClean="0">
                <a:solidFill>
                  <a:srgbClr val="222222"/>
                </a:solidFill>
                <a:latin typeface="Nirmala UI" panose="020B0502040204020203" pitchFamily="34" charset="0"/>
                <a:ea typeface="Times New Roman" panose="02020603050405020304" pitchFamily="18" charset="0"/>
              </a:rPr>
              <a:t> । </a:t>
            </a:r>
            <a:endParaRPr lang="en-IN" sz="3600" b="1" dirty="0">
              <a:latin typeface="Times New Roman" panose="02020603050405020304" pitchFamily="18" charset="0"/>
              <a:ea typeface="Times New Roman" panose="02020603050405020304" pitchFamily="18" charset="0"/>
            </a:endParaRPr>
          </a:p>
        </p:txBody>
      </p:sp>
      <p:pic>
        <p:nvPicPr>
          <p:cNvPr id="4" name="Picture 3" descr="https://upload.wikimedia.org/wikipedia/commons/thumb/0/01/Bosquecillo_de_columnas_%28IV%29_%283076447169%29.jpg/800px-Bosquecillo_de_columnas_%28IV%29_%283076447169%29.jpg"/>
          <p:cNvPicPr/>
          <p:nvPr/>
        </p:nvPicPr>
        <p:blipFill>
          <a:blip r:embed="rId3">
            <a:extLst>
              <a:ext uri="{28A0092B-C50C-407E-A947-70E740481C1C}">
                <a14:useLocalDpi xmlns:a14="http://schemas.microsoft.com/office/drawing/2010/main" val="0"/>
              </a:ext>
            </a:extLst>
          </a:blip>
          <a:srcRect/>
          <a:stretch>
            <a:fillRect/>
          </a:stretch>
        </p:blipFill>
        <p:spPr bwMode="auto">
          <a:xfrm>
            <a:off x="930954" y="412448"/>
            <a:ext cx="5165046" cy="3841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3"/>
          <p:cNvSpPr>
            <a:spLocks noChangeArrowheads="1"/>
          </p:cNvSpPr>
          <p:nvPr/>
        </p:nvSpPr>
        <p:spPr bwMode="auto">
          <a:xfrm>
            <a:off x="1249251" y="435158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Great Mosque of Córdoba, Spain, begun 785</a:t>
            </a:r>
            <a:r>
              <a:rPr kumimoji="0" lang="en-US" altLang="en-US" sz="1000" b="0" i="0" u="none" strike="noStrike" cap="none" normalizeH="0" baseline="0" smtClean="0">
                <a:ln>
                  <a:noFill/>
                </a:ln>
                <a:solidFill>
                  <a:srgbClr val="666666"/>
                </a:solidFill>
                <a:effectLst/>
                <a:latin typeface="Georgia" panose="02040502050405020303" pitchFamily="18" charset="0"/>
                <a:ea typeface="Calibri" panose="020F0502020204030204" pitchFamily="34" charset="0"/>
                <a:cs typeface="Times New Roman" panose="02020603050405020304" pitchFamily="18" charset="0"/>
              </a:rPr>
              <a:t>.</a:t>
            </a:r>
            <a:r>
              <a:rPr kumimoji="0" lang="en-US" altLang="en-US" sz="11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p:nvPr/>
        </p:nvSpPr>
        <p:spPr>
          <a:xfrm>
            <a:off x="6162541" y="4351589"/>
            <a:ext cx="6096000" cy="307777"/>
          </a:xfrm>
          <a:prstGeom prst="rect">
            <a:avLst/>
          </a:prstGeom>
        </p:spPr>
        <p:txBody>
          <a:bodyPr>
            <a:spAutoFit/>
          </a:bodyPr>
          <a:lstStyle/>
          <a:p>
            <a:r>
              <a:rPr lang="en-IN" sz="1400" b="1" u="sng" dirty="0">
                <a:solidFill>
                  <a:srgbClr val="202122"/>
                </a:solidFill>
                <a:latin typeface="Arial" panose="020B0604020202020204" pitchFamily="34" charset="0"/>
                <a:ea typeface="Calibri" panose="020F0502020204030204" pitchFamily="34" charset="0"/>
              </a:rPr>
              <a:t>The </a:t>
            </a:r>
            <a:r>
              <a:rPr lang="en-IN" sz="1400" b="1" i="1" u="sng" dirty="0" err="1">
                <a:solidFill>
                  <a:srgbClr val="202122"/>
                </a:solidFill>
                <a:latin typeface="Arial" panose="020B0604020202020204" pitchFamily="34" charset="0"/>
                <a:ea typeface="Calibri" panose="020F0502020204030204" pitchFamily="34" charset="0"/>
              </a:rPr>
              <a:t>mihrab</a:t>
            </a:r>
            <a:r>
              <a:rPr lang="en-IN" sz="1400" b="1" u="sng" dirty="0">
                <a:solidFill>
                  <a:srgbClr val="202122"/>
                </a:solidFill>
                <a:latin typeface="Arial" panose="020B0604020202020204" pitchFamily="34" charset="0"/>
                <a:ea typeface="Calibri" panose="020F0502020204030204" pitchFamily="34" charset="0"/>
              </a:rPr>
              <a:t> and </a:t>
            </a:r>
            <a:r>
              <a:rPr lang="en-IN" sz="1400" b="1" i="1" u="sng" dirty="0" err="1">
                <a:solidFill>
                  <a:srgbClr val="0645AD"/>
                </a:solidFill>
                <a:latin typeface="Arial" panose="020B0604020202020204" pitchFamily="34" charset="0"/>
                <a:ea typeface="Calibri" panose="020F0502020204030204" pitchFamily="34" charset="0"/>
                <a:hlinkClick r:id="rId4" tooltip="Maqsurah"/>
              </a:rPr>
              <a:t>maqsura</a:t>
            </a:r>
            <a:r>
              <a:rPr lang="en-IN" sz="1400" b="1" u="sng" dirty="0">
                <a:solidFill>
                  <a:srgbClr val="202122"/>
                </a:solidFill>
                <a:latin typeface="Arial" panose="020B0604020202020204" pitchFamily="34" charset="0"/>
                <a:ea typeface="Calibri" panose="020F0502020204030204" pitchFamily="34" charset="0"/>
              </a:rPr>
              <a:t> area of the Great Mosque of Cordoba</a:t>
            </a:r>
            <a:endParaRPr lang="en-IN" sz="1400" b="1" u="sng" dirty="0"/>
          </a:p>
        </p:txBody>
      </p:sp>
    </p:spTree>
    <p:extLst>
      <p:ext uri="{BB962C8B-B14F-4D97-AF65-F5344CB8AC3E}">
        <p14:creationId xmlns:p14="http://schemas.microsoft.com/office/powerpoint/2010/main" val="4208016489"/>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1071" y="1305342"/>
            <a:ext cx="8654602" cy="2585323"/>
          </a:xfrm>
          <a:prstGeom prst="rect">
            <a:avLst/>
          </a:prstGeom>
          <a:ln w="38100">
            <a:solidFill>
              <a:srgbClr val="7030A0"/>
            </a:solidFill>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lnSpc>
                <a:spcPct val="150000"/>
              </a:lnSpc>
              <a:spcAft>
                <a:spcPts val="300"/>
              </a:spcAft>
              <a:buFont typeface="Wingdings" panose="05000000000000000000" pitchFamily="2" charset="2"/>
              <a:buChar char="v"/>
            </a:pPr>
            <a:r>
              <a:rPr lang="en-IN" dirty="0" smtClean="0">
                <a:solidFill>
                  <a:srgbClr val="222222"/>
                </a:solidFill>
                <a:latin typeface="Nirmala UI" panose="020B0502040204020203" pitchFamily="34" charset="0"/>
                <a:ea typeface="Times New Roman" panose="02020603050405020304" pitchFamily="18" charset="0"/>
              </a:rPr>
              <a:t>উমায়েদ </a:t>
            </a:r>
            <a:r>
              <a:rPr lang="en-IN" dirty="0" err="1" smtClean="0">
                <a:solidFill>
                  <a:srgbClr val="222222"/>
                </a:solidFill>
                <a:latin typeface="Nirmala UI" panose="020B0502040204020203" pitchFamily="34" charset="0"/>
                <a:ea typeface="Times New Roman" panose="02020603050405020304" pitchFamily="18" charset="0"/>
              </a:rPr>
              <a:t>খলিফাদের</a:t>
            </a:r>
            <a:r>
              <a:rPr lang="en-IN" dirty="0" smtClean="0">
                <a:solidFill>
                  <a:srgbClr val="222222"/>
                </a:solidFill>
                <a:latin typeface="Nirmala UI" panose="020B0502040204020203" pitchFamily="34" charset="0"/>
                <a:ea typeface="Times New Roman" panose="02020603050405020304" pitchFamily="18" charset="0"/>
              </a:rPr>
              <a:t> </a:t>
            </a:r>
            <a:r>
              <a:rPr lang="en-IN" dirty="0" err="1" smtClean="0">
                <a:solidFill>
                  <a:srgbClr val="222222"/>
                </a:solidFill>
                <a:latin typeface="Nirmala UI" panose="020B0502040204020203" pitchFamily="34" charset="0"/>
                <a:ea typeface="Times New Roman" panose="02020603050405020304" pitchFamily="18" charset="0"/>
              </a:rPr>
              <a:t>সময়</a:t>
            </a:r>
            <a:r>
              <a:rPr lang="en-IN" dirty="0" smtClean="0">
                <a:solidFill>
                  <a:srgbClr val="222222"/>
                </a:solidFill>
                <a:latin typeface="Nirmala UI" panose="020B0502040204020203" pitchFamily="34" charset="0"/>
                <a:ea typeface="Times New Roman" panose="02020603050405020304" pitchFamily="18" charset="0"/>
              </a:rPr>
              <a:t> </a:t>
            </a:r>
            <a:r>
              <a:rPr lang="en-IN" dirty="0" err="1" smtClean="0">
                <a:solidFill>
                  <a:srgbClr val="222222"/>
                </a:solidFill>
                <a:latin typeface="Nirmala UI" panose="020B0502040204020203" pitchFamily="34" charset="0"/>
                <a:ea typeface="Times New Roman" panose="02020603050405020304" pitchFamily="18" charset="0"/>
              </a:rPr>
              <a:t>ইসলাম</a:t>
            </a:r>
            <a:r>
              <a:rPr lang="en-IN" dirty="0" smtClean="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পৃথিবীর</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নানা</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প্রান্তে</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প্রসারিত</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হয়েছিল</a:t>
            </a:r>
            <a:r>
              <a:rPr lang="en-IN" dirty="0">
                <a:solidFill>
                  <a:srgbClr val="222222"/>
                </a:solidFill>
                <a:latin typeface="Arial" panose="020B0604020202020204" pitchFamily="34" charset="0"/>
                <a:ea typeface="Times New Roman" panose="02020603050405020304" pitchFamily="18" charset="0"/>
              </a:rPr>
              <a:t> </a:t>
            </a:r>
            <a:r>
              <a:rPr lang="en-IN" dirty="0" err="1" smtClean="0">
                <a:solidFill>
                  <a:srgbClr val="222222"/>
                </a:solidFill>
                <a:latin typeface="Nirmala UI" panose="020B0502040204020203" pitchFamily="34" charset="0"/>
                <a:ea typeface="Times New Roman" panose="02020603050405020304" pitchFamily="18" charset="0"/>
              </a:rPr>
              <a:t>যা</a:t>
            </a:r>
            <a:r>
              <a:rPr lang="en-IN" dirty="0" smtClean="0">
                <a:solidFill>
                  <a:srgbClr val="222222"/>
                </a:solidFill>
                <a:latin typeface="Nirmala UI" panose="020B0502040204020203" pitchFamily="34" charset="0"/>
                <a:ea typeface="Times New Roman" panose="02020603050405020304" pitchFamily="18" charset="0"/>
              </a:rPr>
              <a:t> </a:t>
            </a:r>
            <a:r>
              <a:rPr lang="en-IN" dirty="0" err="1" smtClean="0">
                <a:solidFill>
                  <a:srgbClr val="222222"/>
                </a:solidFill>
                <a:latin typeface="Nirmala UI" panose="020B0502040204020203" pitchFamily="34" charset="0"/>
                <a:ea typeface="Times New Roman" panose="02020603050405020304" pitchFamily="18" charset="0"/>
              </a:rPr>
              <a:t>এইসময়</a:t>
            </a:r>
            <a:r>
              <a:rPr lang="en-IN" dirty="0" smtClean="0">
                <a:solidFill>
                  <a:srgbClr val="222222"/>
                </a:solidFill>
                <a:latin typeface="Nirmala UI" panose="020B0502040204020203" pitchFamily="34" charset="0"/>
                <a:ea typeface="Times New Roman" panose="02020603050405020304" pitchFamily="18" charset="0"/>
              </a:rPr>
              <a:t> </a:t>
            </a:r>
            <a:r>
              <a:rPr lang="en-IN" dirty="0" err="1" smtClean="0">
                <a:solidFill>
                  <a:srgbClr val="222222"/>
                </a:solidFill>
                <a:latin typeface="Nirmala UI" panose="020B0502040204020203" pitchFamily="34" charset="0"/>
                <a:ea typeface="Times New Roman" panose="02020603050405020304" pitchFamily="18" charset="0"/>
              </a:rPr>
              <a:t>প্রভূত</a:t>
            </a:r>
            <a:r>
              <a:rPr lang="en-IN" dirty="0" smtClean="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সম্পদ</a:t>
            </a:r>
            <a:r>
              <a:rPr lang="en-IN" dirty="0">
                <a:solidFill>
                  <a:srgbClr val="222222"/>
                </a:solidFill>
                <a:latin typeface="Arial" panose="020B0604020202020204" pitchFamily="34" charset="0"/>
                <a:ea typeface="Times New Roman" panose="02020603050405020304" pitchFamily="18" charset="0"/>
              </a:rPr>
              <a:t> </a:t>
            </a:r>
            <a:r>
              <a:rPr lang="en-IN" dirty="0">
                <a:solidFill>
                  <a:srgbClr val="222222"/>
                </a:solidFill>
                <a:latin typeface="Nirmala UI" panose="020B0502040204020203" pitchFamily="34" charset="0"/>
                <a:ea typeface="Times New Roman" panose="02020603050405020304" pitchFamily="18" charset="0"/>
              </a:rPr>
              <a:t>ও</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সমৃদ্ধি</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নিয়ে</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এসেছিল</a:t>
            </a:r>
            <a:r>
              <a:rPr lang="en-IN" dirty="0">
                <a:solidFill>
                  <a:srgbClr val="222222"/>
                </a:solidFill>
                <a:latin typeface="Arial" panose="020B0604020202020204" pitchFamily="34" charset="0"/>
                <a:ea typeface="Times New Roman" panose="02020603050405020304" pitchFamily="18" charset="0"/>
              </a:rPr>
              <a:t> </a:t>
            </a:r>
            <a:r>
              <a:rPr lang="en-IN" dirty="0">
                <a:solidFill>
                  <a:srgbClr val="222222"/>
                </a:solidFill>
                <a:latin typeface="Nirmala UI" panose="020B0502040204020203" pitchFamily="34" charset="0"/>
                <a:ea typeface="Times New Roman" panose="02020603050405020304" pitchFamily="18" charset="0"/>
              </a:rPr>
              <a:t>।</a:t>
            </a:r>
            <a:r>
              <a:rPr lang="en-IN" dirty="0">
                <a:solidFill>
                  <a:srgbClr val="222222"/>
                </a:solidFill>
                <a:latin typeface="Arial" panose="020B0604020202020204" pitchFamily="34" charset="0"/>
                <a:ea typeface="Times New Roman" panose="02020603050405020304" pitchFamily="18" charset="0"/>
              </a:rPr>
              <a:t> </a:t>
            </a:r>
            <a:r>
              <a:rPr lang="en-IN" dirty="0" smtClean="0">
                <a:solidFill>
                  <a:srgbClr val="222222"/>
                </a:solidFill>
                <a:latin typeface="Nirmala UI" panose="020B0502040204020203" pitchFamily="34" charset="0"/>
                <a:ea typeface="Times New Roman" panose="02020603050405020304" pitchFamily="18" charset="0"/>
              </a:rPr>
              <a:t>তাঁদের</a:t>
            </a:r>
            <a:r>
              <a:rPr lang="en-IN" dirty="0" smtClean="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স্থাপত্য</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নির্মাণেও</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এর</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প্রমাণ</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রয়েছে</a:t>
            </a:r>
            <a:r>
              <a:rPr lang="en-IN" dirty="0">
                <a:solidFill>
                  <a:srgbClr val="222222"/>
                </a:solidFill>
                <a:latin typeface="Arial" panose="020B0604020202020204" pitchFamily="34" charset="0"/>
                <a:ea typeface="Times New Roman" panose="02020603050405020304" pitchFamily="18" charset="0"/>
              </a:rPr>
              <a:t> </a:t>
            </a:r>
            <a:r>
              <a:rPr lang="en-IN" dirty="0">
                <a:solidFill>
                  <a:srgbClr val="222222"/>
                </a:solidFill>
                <a:latin typeface="Nirmala UI" panose="020B0502040204020203" pitchFamily="34" charset="0"/>
                <a:ea typeface="Times New Roman" panose="02020603050405020304" pitchFamily="18" charset="0"/>
              </a:rPr>
              <a:t>।</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এইসময়</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ইসলামীয়</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মসজিদের</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প্রধান</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কাঠামোগত</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বৈশিষ্ট্য</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যেমন</a:t>
            </a:r>
            <a:r>
              <a:rPr lang="en-IN" dirty="0">
                <a:solidFill>
                  <a:srgbClr val="222222"/>
                </a:solidFill>
                <a:latin typeface="Arial" panose="020B0604020202020204" pitchFamily="34" charset="0"/>
                <a:ea typeface="Times New Roman" panose="02020603050405020304" pitchFamily="18" charset="0"/>
              </a:rPr>
              <a:t> - </a:t>
            </a:r>
            <a:r>
              <a:rPr lang="en-IN" b="1" dirty="0" err="1">
                <a:solidFill>
                  <a:srgbClr val="800000"/>
                </a:solidFill>
                <a:latin typeface="Nirmala UI" panose="020B0502040204020203" pitchFamily="34" charset="0"/>
                <a:ea typeface="Times New Roman" panose="02020603050405020304" pitchFamily="18" charset="0"/>
              </a:rPr>
              <a:t>মিনার</a:t>
            </a:r>
            <a:r>
              <a:rPr lang="en-IN" b="1" dirty="0">
                <a:solidFill>
                  <a:srgbClr val="800000"/>
                </a:solidFill>
                <a:latin typeface="Arial" panose="020B0604020202020204" pitchFamily="34" charset="0"/>
                <a:ea typeface="Times New Roman" panose="02020603050405020304" pitchFamily="18" charset="0"/>
              </a:rPr>
              <a:t> ( minaret ), </a:t>
            </a:r>
            <a:r>
              <a:rPr lang="en-IN" b="1" dirty="0" smtClean="0">
                <a:solidFill>
                  <a:srgbClr val="800000"/>
                </a:solidFill>
                <a:latin typeface="Arial" panose="020B0604020202020204" pitchFamily="34" charset="0"/>
                <a:ea typeface="Times New Roman" panose="02020603050405020304" pitchFamily="18" charset="0"/>
              </a:rPr>
              <a:t>arcades , </a:t>
            </a:r>
            <a:r>
              <a:rPr lang="en-IN" b="1" dirty="0" err="1" smtClean="0">
                <a:solidFill>
                  <a:srgbClr val="800000"/>
                </a:solidFill>
                <a:latin typeface="Arial" panose="020B0604020202020204" pitchFamily="34" charset="0"/>
                <a:ea typeface="Times New Roman" panose="02020603050405020304" pitchFamily="18" charset="0"/>
              </a:rPr>
              <a:t>mihrab</a:t>
            </a:r>
            <a:r>
              <a:rPr lang="en-IN" b="1" dirty="0" smtClean="0">
                <a:solidFill>
                  <a:srgbClr val="800000"/>
                </a:solidFill>
                <a:latin typeface="Arial" panose="020B0604020202020204" pitchFamily="34" charset="0"/>
                <a:ea typeface="Times New Roman" panose="02020603050405020304" pitchFamily="18" charset="0"/>
              </a:rPr>
              <a:t> </a:t>
            </a:r>
            <a:r>
              <a:rPr lang="en-IN" b="1" dirty="0" err="1" smtClean="0">
                <a:solidFill>
                  <a:srgbClr val="800000"/>
                </a:solidFill>
                <a:latin typeface="Arial" panose="020B0604020202020204" pitchFamily="34" charset="0"/>
                <a:ea typeface="Times New Roman" panose="02020603050405020304" pitchFamily="18" charset="0"/>
              </a:rPr>
              <a:t>এবং</a:t>
            </a:r>
            <a:r>
              <a:rPr lang="en-IN" b="1" dirty="0" smtClean="0">
                <a:solidFill>
                  <a:srgbClr val="800000"/>
                </a:solidFill>
                <a:latin typeface="Arial" panose="020B0604020202020204" pitchFamily="34" charset="0"/>
                <a:ea typeface="Times New Roman" panose="02020603050405020304" pitchFamily="18" charset="0"/>
              </a:rPr>
              <a:t> </a:t>
            </a:r>
            <a:r>
              <a:rPr lang="en-IN" b="1" dirty="0" err="1">
                <a:solidFill>
                  <a:srgbClr val="800000"/>
                </a:solidFill>
                <a:latin typeface="Arial" panose="020B0604020202020204" pitchFamily="34" charset="0"/>
                <a:ea typeface="Times New Roman" panose="02020603050405020304" pitchFamily="18" charset="0"/>
              </a:rPr>
              <a:t>maksurah</a:t>
            </a:r>
            <a:r>
              <a:rPr lang="en-IN" b="1" dirty="0">
                <a:solidFill>
                  <a:srgbClr val="800000"/>
                </a:solidFill>
                <a:latin typeface="Arial" panose="020B0604020202020204" pitchFamily="34" charset="0"/>
                <a:ea typeface="Times New Roman" panose="02020603050405020304" pitchFamily="18" charset="0"/>
              </a:rPr>
              <a:t> </a:t>
            </a:r>
            <a:r>
              <a:rPr lang="en-IN" b="1" dirty="0" smtClean="0">
                <a:solidFill>
                  <a:srgbClr val="800000"/>
                </a:solidFill>
                <a:latin typeface="Arial" panose="020B0604020202020204" pitchFamily="34" charset="0"/>
                <a:ea typeface="Times New Roman" panose="02020603050405020304" pitchFamily="18" charset="0"/>
              </a:rPr>
              <a:t>র </a:t>
            </a:r>
            <a:r>
              <a:rPr lang="en-IN" dirty="0" err="1" smtClean="0">
                <a:solidFill>
                  <a:srgbClr val="222222"/>
                </a:solidFill>
                <a:latin typeface="Nirmala UI" panose="020B0502040204020203" pitchFamily="34" charset="0"/>
                <a:ea typeface="Times New Roman" panose="02020603050405020304" pitchFamily="18" charset="0"/>
              </a:rPr>
              <a:t>উদ্ভব</a:t>
            </a:r>
            <a:r>
              <a:rPr lang="en-IN" dirty="0" smtClean="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হয়েছিল</a:t>
            </a:r>
            <a:r>
              <a:rPr lang="en-IN" dirty="0">
                <a:solidFill>
                  <a:srgbClr val="222222"/>
                </a:solidFill>
                <a:latin typeface="Arial" panose="020B0604020202020204" pitchFamily="34" charset="0"/>
                <a:ea typeface="Times New Roman" panose="02020603050405020304" pitchFamily="18" charset="0"/>
              </a:rPr>
              <a:t> </a:t>
            </a:r>
            <a:r>
              <a:rPr lang="en-IN" dirty="0">
                <a:solidFill>
                  <a:srgbClr val="222222"/>
                </a:solidFill>
                <a:latin typeface="Nirmala UI" panose="020B0502040204020203" pitchFamily="34" charset="0"/>
                <a:ea typeface="Times New Roman" panose="02020603050405020304" pitchFamily="18" charset="0"/>
              </a:rPr>
              <a:t>।</a:t>
            </a:r>
            <a:r>
              <a:rPr lang="en-IN" dirty="0">
                <a:solidFill>
                  <a:srgbClr val="222222"/>
                </a:solidFill>
                <a:latin typeface="Arial" panose="020B0604020202020204" pitchFamily="34" charset="0"/>
                <a:ea typeface="Times New Roman" panose="02020603050405020304" pitchFamily="18" charset="0"/>
              </a:rPr>
              <a:t> </a:t>
            </a:r>
            <a:r>
              <a:rPr lang="en-IN" b="1" dirty="0" err="1">
                <a:solidFill>
                  <a:srgbClr val="002060"/>
                </a:solidFill>
                <a:latin typeface="Nirmala UI" panose="020B0502040204020203" pitchFamily="34" charset="0"/>
                <a:ea typeface="Times New Roman" panose="02020603050405020304" pitchFamily="18" charset="0"/>
              </a:rPr>
              <a:t>ক্যালিগ্রাফি</a:t>
            </a:r>
            <a:r>
              <a:rPr lang="en-IN" b="1" dirty="0">
                <a:solidFill>
                  <a:srgbClr val="002060"/>
                </a:solidFill>
                <a:latin typeface="Arial" panose="020B0604020202020204" pitchFamily="34" charset="0"/>
                <a:ea typeface="Times New Roman" panose="02020603050405020304" pitchFamily="18" charset="0"/>
              </a:rPr>
              <a:t> ( </a:t>
            </a:r>
            <a:r>
              <a:rPr lang="en-IN" b="1" dirty="0" err="1" smtClean="0">
                <a:solidFill>
                  <a:srgbClr val="002060"/>
                </a:solidFill>
                <a:latin typeface="Arial" panose="020B0604020202020204" pitchFamily="34" charset="0"/>
                <a:ea typeface="Times New Roman" panose="02020603050405020304" pitchFamily="18" charset="0"/>
              </a:rPr>
              <a:t>kufic</a:t>
            </a:r>
            <a:r>
              <a:rPr lang="en-IN" b="1" dirty="0" smtClean="0">
                <a:solidFill>
                  <a:srgbClr val="002060"/>
                </a:solidFill>
                <a:latin typeface="Arial" panose="020B0604020202020204" pitchFamily="34" charset="0"/>
                <a:ea typeface="Times New Roman" panose="02020603050405020304" pitchFamily="18" charset="0"/>
              </a:rPr>
              <a:t> </a:t>
            </a:r>
            <a:r>
              <a:rPr lang="en-IN" b="1" dirty="0" err="1" smtClean="0">
                <a:solidFill>
                  <a:srgbClr val="002060"/>
                </a:solidFill>
                <a:latin typeface="Arial" panose="020B0604020202020204" pitchFamily="34" charset="0"/>
                <a:ea typeface="Times New Roman" panose="02020603050405020304" pitchFamily="18" charset="0"/>
              </a:rPr>
              <a:t>sdript</a:t>
            </a:r>
            <a:r>
              <a:rPr lang="en-IN" b="1" dirty="0" smtClean="0">
                <a:solidFill>
                  <a:srgbClr val="002060"/>
                </a:solidFill>
                <a:latin typeface="Arial" panose="020B0604020202020204" pitchFamily="34" charset="0"/>
                <a:ea typeface="Times New Roman" panose="02020603050405020304" pitchFamily="18" charset="0"/>
              </a:rPr>
              <a:t> ), </a:t>
            </a:r>
            <a:r>
              <a:rPr lang="en-IN" b="1" dirty="0">
                <a:solidFill>
                  <a:srgbClr val="002060"/>
                </a:solidFill>
                <a:latin typeface="Arial" panose="020B0604020202020204" pitchFamily="34" charset="0"/>
                <a:ea typeface="Times New Roman" panose="02020603050405020304" pitchFamily="18" charset="0"/>
              </a:rPr>
              <a:t>glass mosaics ,  </a:t>
            </a:r>
            <a:r>
              <a:rPr lang="en-IN" b="1" dirty="0" err="1">
                <a:solidFill>
                  <a:srgbClr val="002060"/>
                </a:solidFill>
                <a:latin typeface="Nirmala UI" panose="020B0502040204020203" pitchFamily="34" charset="0"/>
                <a:ea typeface="Times New Roman" panose="02020603050405020304" pitchFamily="18" charset="0"/>
              </a:rPr>
              <a:t>জ্যামিতিক</a:t>
            </a:r>
            <a:r>
              <a:rPr lang="en-IN" b="1" dirty="0">
                <a:solidFill>
                  <a:srgbClr val="002060"/>
                </a:solidFill>
                <a:latin typeface="Arial" panose="020B0604020202020204" pitchFamily="34" charset="0"/>
                <a:ea typeface="Times New Roman" panose="02020603050405020304" pitchFamily="18" charset="0"/>
              </a:rPr>
              <a:t> </a:t>
            </a:r>
            <a:r>
              <a:rPr lang="en-IN" b="1" dirty="0" err="1">
                <a:solidFill>
                  <a:srgbClr val="002060"/>
                </a:solidFill>
                <a:latin typeface="Nirmala UI" panose="020B0502040204020203" pitchFamily="34" charset="0"/>
                <a:ea typeface="Times New Roman" panose="02020603050405020304" pitchFamily="18" charset="0"/>
              </a:rPr>
              <a:t>এবং</a:t>
            </a:r>
            <a:r>
              <a:rPr lang="en-IN" b="1" dirty="0">
                <a:solidFill>
                  <a:srgbClr val="002060"/>
                </a:solidFill>
                <a:latin typeface="Arial" panose="020B0604020202020204" pitchFamily="34" charset="0"/>
                <a:ea typeface="Times New Roman" panose="02020603050405020304" pitchFamily="18" charset="0"/>
              </a:rPr>
              <a:t> </a:t>
            </a:r>
            <a:r>
              <a:rPr lang="en-IN" b="1" dirty="0" err="1">
                <a:solidFill>
                  <a:srgbClr val="002060"/>
                </a:solidFill>
                <a:latin typeface="Nirmala UI" panose="020B0502040204020203" pitchFamily="34" charset="0"/>
                <a:ea typeface="Times New Roman" panose="02020603050405020304" pitchFamily="18" charset="0"/>
              </a:rPr>
              <a:t>গাছপালাসমন্বিত</a:t>
            </a:r>
            <a:r>
              <a:rPr lang="en-IN" dirty="0">
                <a:solidFill>
                  <a:srgbClr val="002060"/>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যে</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অভূতপূর্ব</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কারুকার্যের</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সূচনা</a:t>
            </a:r>
            <a:r>
              <a:rPr lang="en-IN" dirty="0">
                <a:solidFill>
                  <a:srgbClr val="222222"/>
                </a:solidFill>
                <a:latin typeface="Arial" panose="020B0604020202020204" pitchFamily="34" charset="0"/>
                <a:ea typeface="Times New Roman" panose="02020603050405020304" pitchFamily="18" charset="0"/>
              </a:rPr>
              <a:t> </a:t>
            </a:r>
            <a:r>
              <a:rPr lang="en-IN" dirty="0" err="1" smtClean="0">
                <a:solidFill>
                  <a:srgbClr val="222222"/>
                </a:solidFill>
                <a:latin typeface="Nirmala UI" panose="020B0502040204020203" pitchFamily="34" charset="0"/>
                <a:ea typeface="Times New Roman" panose="02020603050405020304" pitchFamily="18" charset="0"/>
              </a:rPr>
              <a:t>হয়েছিল</a:t>
            </a:r>
            <a:r>
              <a:rPr lang="en-IN" dirty="0" smtClean="0">
                <a:solidFill>
                  <a:srgbClr val="222222"/>
                </a:solidFill>
                <a:latin typeface="Nirmala UI" panose="020B0502040204020203" pitchFamily="34" charset="0"/>
                <a:ea typeface="Times New Roman" panose="02020603050405020304" pitchFamily="18" charset="0"/>
              </a:rPr>
              <a:t> </a:t>
            </a:r>
            <a:r>
              <a:rPr lang="en-IN" dirty="0" smtClean="0">
                <a:solidFill>
                  <a:srgbClr val="222222"/>
                </a:solidFill>
                <a:latin typeface="Arial" panose="020B0604020202020204" pitchFamily="34" charset="0"/>
                <a:ea typeface="Times New Roman" panose="02020603050405020304" pitchFamily="18" charset="0"/>
              </a:rPr>
              <a:t>,</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তা</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পরবর্তীকালে</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মুসলিম</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শিল্পকলার</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প্রধান</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বৈশিষ্ট্য</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হয়ে</a:t>
            </a:r>
            <a:r>
              <a:rPr lang="en-IN" dirty="0">
                <a:solidFill>
                  <a:srgbClr val="222222"/>
                </a:solidFill>
                <a:latin typeface="Arial" panose="020B0604020202020204" pitchFamily="34" charset="0"/>
                <a:ea typeface="Times New Roman" panose="02020603050405020304" pitchFamily="18" charset="0"/>
              </a:rPr>
              <a:t> </a:t>
            </a:r>
            <a:r>
              <a:rPr lang="en-IN" dirty="0" err="1">
                <a:solidFill>
                  <a:srgbClr val="222222"/>
                </a:solidFill>
                <a:latin typeface="Nirmala UI" panose="020B0502040204020203" pitchFamily="34" charset="0"/>
                <a:ea typeface="Times New Roman" panose="02020603050405020304" pitchFamily="18" charset="0"/>
              </a:rPr>
              <a:t>দাঁড়িয়েছিল</a:t>
            </a:r>
            <a:r>
              <a:rPr lang="en-IN" dirty="0">
                <a:solidFill>
                  <a:srgbClr val="222222"/>
                </a:solidFill>
                <a:latin typeface="Arial" panose="020B0604020202020204" pitchFamily="34" charset="0"/>
                <a:ea typeface="Times New Roman" panose="02020603050405020304" pitchFamily="18" charset="0"/>
              </a:rPr>
              <a:t> </a:t>
            </a:r>
            <a:r>
              <a:rPr lang="en-IN" dirty="0" smtClean="0">
                <a:solidFill>
                  <a:srgbClr val="222222"/>
                </a:solidFill>
                <a:latin typeface="Nirmala UI" panose="020B0502040204020203" pitchFamily="34" charset="0"/>
                <a:ea typeface="Times New Roman" panose="02020603050405020304" pitchFamily="18" charset="0"/>
              </a:rPr>
              <a:t>। </a:t>
            </a:r>
            <a:endParaRPr lang="en-IN" sz="3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2582653"/>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668" y="273424"/>
            <a:ext cx="10921285" cy="6310895"/>
          </a:xfrm>
          <a:prstGeom prst="rect">
            <a:avLst/>
          </a:prstGeom>
          <a:ln>
            <a:solidFill>
              <a:srgbClr val="660066"/>
            </a:solidFill>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a:lnSpc>
                <a:spcPct val="107000"/>
              </a:lnSpc>
              <a:spcAft>
                <a:spcPts val="800"/>
              </a:spcAft>
              <a:buFont typeface="Wingdings" panose="05000000000000000000" pitchFamily="2" charset="2"/>
              <a:buChar char="q"/>
            </a:pPr>
            <a:r>
              <a:rPr lang="en-IN" b="1" dirty="0" err="1">
                <a:solidFill>
                  <a:srgbClr val="990000"/>
                </a:solidFill>
                <a:latin typeface="Georgia" panose="02040502050405020303" pitchFamily="18" charset="0"/>
                <a:ea typeface="Calibri" panose="020F0502020204030204" pitchFamily="34" charset="0"/>
                <a:cs typeface="Times New Roman" panose="02020603050405020304" pitchFamily="18" charset="0"/>
              </a:rPr>
              <a:t>mihrab</a:t>
            </a:r>
            <a:r>
              <a:rPr lang="en-IN" b="1" dirty="0">
                <a:solidFill>
                  <a:srgbClr val="990000"/>
                </a:solidFill>
                <a:latin typeface="Georgia" panose="02040502050405020303" pitchFamily="18" charset="0"/>
                <a:ea typeface="Calibri" panose="020F0502020204030204" pitchFamily="34" charset="0"/>
                <a:cs typeface="Times New Roman" panose="02020603050405020304" pitchFamily="18" charset="0"/>
              </a:rPr>
              <a:t> (a niche in a mosque pointing in the direction of Mecca) </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q"/>
            </a:pPr>
            <a:r>
              <a:rPr lang="en-IN" b="1" dirty="0">
                <a:solidFill>
                  <a:srgbClr val="990000"/>
                </a:solidFill>
                <a:latin typeface="Times New Roman" panose="02020603050405020304" pitchFamily="18" charset="0"/>
                <a:ea typeface="Calibri" panose="020F0502020204030204" pitchFamily="34" charset="0"/>
                <a:cs typeface="Times New Roman" panose="02020603050405020304" pitchFamily="18" charset="0"/>
              </a:rPr>
              <a:t>The Kaaba , </a:t>
            </a:r>
            <a:r>
              <a:rPr lang="en-IN" b="1" u="sng" dirty="0">
                <a:solidFill>
                  <a:srgbClr val="990000"/>
                </a:solidFill>
                <a:latin typeface="Times New Roman" panose="02020603050405020304" pitchFamily="18" charset="0"/>
                <a:ea typeface="Calibri" panose="020F0502020204030204" pitchFamily="34" charset="0"/>
                <a:cs typeface="Times New Roman" panose="02020603050405020304" pitchFamily="18" charset="0"/>
                <a:hlinkClick r:id="rId2"/>
              </a:rPr>
              <a:t>lit.</a:t>
            </a:r>
            <a:r>
              <a:rPr lang="en-IN" b="1" dirty="0">
                <a:solidFill>
                  <a:srgbClr val="990000"/>
                </a:solidFill>
                <a:latin typeface="Times New Roman" panose="02020603050405020304" pitchFamily="18" charset="0"/>
                <a:ea typeface="Calibri" panose="020F0502020204030204" pitchFamily="34" charset="0"/>
                <a:cs typeface="Times New Roman" panose="02020603050405020304" pitchFamily="18" charset="0"/>
              </a:rPr>
              <a:t> 'The </a:t>
            </a:r>
            <a:r>
              <a:rPr lang="en-IN" b="1" dirty="0" err="1">
                <a:solidFill>
                  <a:srgbClr val="990000"/>
                </a:solidFill>
                <a:latin typeface="Times New Roman" panose="02020603050405020304" pitchFamily="18" charset="0"/>
                <a:ea typeface="Calibri" panose="020F0502020204030204" pitchFamily="34" charset="0"/>
                <a:cs typeface="Times New Roman" panose="02020603050405020304" pitchFamily="18" charset="0"/>
              </a:rPr>
              <a:t>Cube'also</a:t>
            </a:r>
            <a:r>
              <a:rPr lang="en-IN" b="1" dirty="0">
                <a:solidFill>
                  <a:srgbClr val="990000"/>
                </a:solidFill>
                <a:latin typeface="Times New Roman" panose="02020603050405020304" pitchFamily="18" charset="0"/>
                <a:ea typeface="Calibri" panose="020F0502020204030204" pitchFamily="34" charset="0"/>
                <a:cs typeface="Times New Roman" panose="02020603050405020304" pitchFamily="18" charset="0"/>
              </a:rPr>
              <a:t> spelled </a:t>
            </a:r>
            <a:r>
              <a:rPr lang="en-IN" b="1" dirty="0" err="1">
                <a:solidFill>
                  <a:srgbClr val="990000"/>
                </a:solidFill>
                <a:latin typeface="Times New Roman" panose="02020603050405020304" pitchFamily="18" charset="0"/>
                <a:ea typeface="Calibri" panose="020F0502020204030204" pitchFamily="34" charset="0"/>
                <a:cs typeface="Times New Roman" panose="02020603050405020304" pitchFamily="18" charset="0"/>
              </a:rPr>
              <a:t>Ka'bah</a:t>
            </a:r>
            <a:r>
              <a:rPr lang="en-IN" b="1" dirty="0">
                <a:solidFill>
                  <a:srgbClr val="990000"/>
                </a:solidFill>
                <a:latin typeface="Times New Roman" panose="02020603050405020304" pitchFamily="18" charset="0"/>
                <a:ea typeface="Calibri" panose="020F0502020204030204" pitchFamily="34" charset="0"/>
                <a:cs typeface="Times New Roman" panose="02020603050405020304" pitchFamily="18" charset="0"/>
              </a:rPr>
              <a:t>  </a:t>
            </a:r>
            <a:r>
              <a:rPr lang="en-IN" b="1" i="1" dirty="0">
                <a:solidFill>
                  <a:srgbClr val="990000"/>
                </a:solidFill>
                <a:latin typeface="Times New Roman" panose="02020603050405020304" pitchFamily="18" charset="0"/>
                <a:ea typeface="Calibri" panose="020F0502020204030204" pitchFamily="34" charset="0"/>
                <a:cs typeface="Times New Roman" panose="02020603050405020304" pitchFamily="18" charset="0"/>
              </a:rPr>
              <a:t>al-</a:t>
            </a:r>
            <a:r>
              <a:rPr lang="en-IN" b="1" i="1" dirty="0" err="1">
                <a:solidFill>
                  <a:srgbClr val="990000"/>
                </a:solidFill>
                <a:latin typeface="Times New Roman" panose="02020603050405020304" pitchFamily="18" charset="0"/>
                <a:ea typeface="Calibri" panose="020F0502020204030204" pitchFamily="34" charset="0"/>
                <a:cs typeface="Times New Roman" panose="02020603050405020304" pitchFamily="18" charset="0"/>
              </a:rPr>
              <a:t>Kaʿbah</a:t>
            </a:r>
            <a:r>
              <a:rPr lang="en-IN" b="1" i="1" dirty="0">
                <a:solidFill>
                  <a:srgbClr val="990000"/>
                </a:solidFill>
                <a:latin typeface="Times New Roman" panose="02020603050405020304" pitchFamily="18" charset="0"/>
                <a:ea typeface="Calibri" panose="020F0502020204030204" pitchFamily="34" charset="0"/>
                <a:cs typeface="Times New Roman" panose="02020603050405020304" pitchFamily="18" charset="0"/>
              </a:rPr>
              <a:t> al-</a:t>
            </a:r>
            <a:r>
              <a:rPr lang="en-IN" b="1" i="1" dirty="0" err="1">
                <a:solidFill>
                  <a:srgbClr val="990000"/>
                </a:solidFill>
                <a:latin typeface="Times New Roman" panose="02020603050405020304" pitchFamily="18" charset="0"/>
                <a:ea typeface="Calibri" panose="020F0502020204030204" pitchFamily="34" charset="0"/>
                <a:cs typeface="Times New Roman" panose="02020603050405020304" pitchFamily="18" charset="0"/>
              </a:rPr>
              <a:t>Musharrafah</a:t>
            </a:r>
            <a:r>
              <a:rPr lang="en-IN" b="1" dirty="0">
                <a:solidFill>
                  <a:srgbClr val="990000"/>
                </a:solidFill>
                <a:latin typeface="Times New Roman" panose="02020603050405020304" pitchFamily="18" charset="0"/>
                <a:ea typeface="Calibri" panose="020F0502020204030204" pitchFamily="34" charset="0"/>
                <a:cs typeface="Times New Roman" panose="02020603050405020304" pitchFamily="18" charset="0"/>
              </a:rPr>
              <a:t>, lit. '</a:t>
            </a:r>
            <a:r>
              <a:rPr lang="en-IN" b="1" dirty="0" err="1">
                <a:solidFill>
                  <a:srgbClr val="990000"/>
                </a:solidFill>
                <a:latin typeface="Times New Roman" panose="02020603050405020304" pitchFamily="18" charset="0"/>
                <a:ea typeface="Calibri" panose="020F0502020204030204" pitchFamily="34" charset="0"/>
                <a:cs typeface="Times New Roman" panose="02020603050405020304" pitchFamily="18" charset="0"/>
              </a:rPr>
              <a:t>Honored</a:t>
            </a:r>
            <a:r>
              <a:rPr lang="en-IN" b="1" dirty="0">
                <a:solidFill>
                  <a:srgbClr val="990000"/>
                </a:solidFill>
                <a:latin typeface="Times New Roman" panose="02020603050405020304" pitchFamily="18" charset="0"/>
                <a:ea typeface="Calibri" panose="020F0502020204030204" pitchFamily="34" charset="0"/>
                <a:cs typeface="Times New Roman" panose="02020603050405020304" pitchFamily="18" charset="0"/>
              </a:rPr>
              <a:t> </a:t>
            </a:r>
            <a:r>
              <a:rPr lang="en-IN" b="1" dirty="0" err="1">
                <a:solidFill>
                  <a:srgbClr val="990000"/>
                </a:solidFill>
                <a:latin typeface="Times New Roman" panose="02020603050405020304" pitchFamily="18" charset="0"/>
                <a:ea typeface="Calibri" panose="020F0502020204030204" pitchFamily="34" charset="0"/>
                <a:cs typeface="Times New Roman" panose="02020603050405020304" pitchFamily="18" charset="0"/>
              </a:rPr>
              <a:t>Ka'bah</a:t>
            </a:r>
            <a:r>
              <a:rPr lang="en-IN" b="1" dirty="0">
                <a:solidFill>
                  <a:srgbClr val="990000"/>
                </a:solidFill>
                <a:latin typeface="Times New Roman" panose="02020603050405020304" pitchFamily="18" charset="0"/>
                <a:ea typeface="Calibri" panose="020F0502020204030204" pitchFamily="34" charset="0"/>
                <a:cs typeface="Times New Roman" panose="02020603050405020304" pitchFamily="18" charset="0"/>
              </a:rPr>
              <a:t>'), is a building at the </a:t>
            </a:r>
            <a:r>
              <a:rPr lang="en-IN" b="1" dirty="0" err="1">
                <a:solidFill>
                  <a:srgbClr val="990000"/>
                </a:solidFill>
                <a:latin typeface="Times New Roman" panose="02020603050405020304" pitchFamily="18" charset="0"/>
                <a:ea typeface="Calibri" panose="020F0502020204030204" pitchFamily="34" charset="0"/>
                <a:cs typeface="Times New Roman" panose="02020603050405020304" pitchFamily="18" charset="0"/>
              </a:rPr>
              <a:t>center</a:t>
            </a:r>
            <a:r>
              <a:rPr lang="en-IN" b="1" dirty="0">
                <a:solidFill>
                  <a:srgbClr val="990000"/>
                </a:solidFill>
                <a:latin typeface="Times New Roman" panose="02020603050405020304" pitchFamily="18" charset="0"/>
                <a:ea typeface="Calibri" panose="020F0502020204030204" pitchFamily="34" charset="0"/>
                <a:cs typeface="Times New Roman" panose="02020603050405020304" pitchFamily="18" charset="0"/>
              </a:rPr>
              <a:t> of </a:t>
            </a:r>
            <a:r>
              <a:rPr lang="en-IN" b="1" u="sng" dirty="0">
                <a:solidFill>
                  <a:srgbClr val="990000"/>
                </a:solidFill>
                <a:latin typeface="Times New Roman" panose="02020603050405020304" pitchFamily="18" charset="0"/>
                <a:ea typeface="Calibri" panose="020F0502020204030204" pitchFamily="34" charset="0"/>
                <a:cs typeface="Times New Roman" panose="02020603050405020304" pitchFamily="18" charset="0"/>
                <a:hlinkClick r:id="rId3" tooltip="Islam"/>
              </a:rPr>
              <a:t>Islam</a:t>
            </a:r>
            <a:r>
              <a:rPr lang="en-IN" b="1" dirty="0">
                <a:solidFill>
                  <a:srgbClr val="990000"/>
                </a:solidFill>
                <a:latin typeface="Times New Roman" panose="02020603050405020304" pitchFamily="18" charset="0"/>
                <a:ea typeface="Calibri" panose="020F0502020204030204" pitchFamily="34" charset="0"/>
                <a:cs typeface="Times New Roman" panose="02020603050405020304" pitchFamily="18" charset="0"/>
              </a:rPr>
              <a:t>'s most important </a:t>
            </a:r>
            <a:r>
              <a:rPr lang="en-IN" b="1" u="sng" dirty="0">
                <a:solidFill>
                  <a:srgbClr val="990000"/>
                </a:solidFill>
                <a:latin typeface="Times New Roman" panose="02020603050405020304" pitchFamily="18" charset="0"/>
                <a:ea typeface="Calibri" panose="020F0502020204030204" pitchFamily="34" charset="0"/>
                <a:cs typeface="Times New Roman" panose="02020603050405020304" pitchFamily="18" charset="0"/>
                <a:hlinkClick r:id="rId4" tooltip="Mosque"/>
              </a:rPr>
              <a:t>mosque</a:t>
            </a:r>
            <a:r>
              <a:rPr lang="en-IN" b="1" dirty="0">
                <a:solidFill>
                  <a:srgbClr val="990000"/>
                </a:solidFill>
                <a:latin typeface="Times New Roman" panose="02020603050405020304" pitchFamily="18" charset="0"/>
                <a:ea typeface="Calibri" panose="020F0502020204030204" pitchFamily="34" charset="0"/>
                <a:cs typeface="Times New Roman" panose="02020603050405020304" pitchFamily="18" charset="0"/>
              </a:rPr>
              <a:t>, the </a:t>
            </a:r>
            <a:r>
              <a:rPr lang="en-IN" b="1" u="sng" dirty="0">
                <a:solidFill>
                  <a:srgbClr val="990000"/>
                </a:solidFill>
                <a:latin typeface="Times New Roman" panose="02020603050405020304" pitchFamily="18" charset="0"/>
                <a:ea typeface="Calibri" panose="020F0502020204030204" pitchFamily="34" charset="0"/>
                <a:cs typeface="Times New Roman" panose="02020603050405020304" pitchFamily="18" charset="0"/>
                <a:hlinkClick r:id="rId5" tooltip="Literal translation"/>
              </a:rPr>
              <a:t>Masjid al-Haram</a:t>
            </a:r>
            <a:r>
              <a:rPr lang="en-IN" b="1" dirty="0">
                <a:solidFill>
                  <a:srgbClr val="990000"/>
                </a:solidFill>
                <a:latin typeface="Times New Roman" panose="02020603050405020304" pitchFamily="18" charset="0"/>
                <a:ea typeface="Calibri" panose="020F0502020204030204" pitchFamily="34" charset="0"/>
                <a:cs typeface="Times New Roman" panose="02020603050405020304" pitchFamily="18" charset="0"/>
              </a:rPr>
              <a:t> in </a:t>
            </a:r>
            <a:r>
              <a:rPr lang="en-IN" b="1" u="sng" dirty="0">
                <a:solidFill>
                  <a:srgbClr val="990000"/>
                </a:solidFill>
                <a:latin typeface="Times New Roman" panose="02020603050405020304" pitchFamily="18" charset="0"/>
                <a:ea typeface="Calibri" panose="020F0502020204030204" pitchFamily="34" charset="0"/>
                <a:cs typeface="Times New Roman" panose="02020603050405020304" pitchFamily="18" charset="0"/>
                <a:hlinkClick r:id="rId6"/>
              </a:rPr>
              <a:t>Mecca</a:t>
            </a:r>
            <a:r>
              <a:rPr lang="en-IN" b="1" dirty="0">
                <a:solidFill>
                  <a:srgbClr val="990000"/>
                </a:solidFill>
                <a:latin typeface="Times New Roman" panose="02020603050405020304" pitchFamily="18" charset="0"/>
                <a:ea typeface="Calibri" panose="020F0502020204030204" pitchFamily="34" charset="0"/>
                <a:cs typeface="Times New Roman" panose="02020603050405020304" pitchFamily="18" charset="0"/>
              </a:rPr>
              <a:t>, </a:t>
            </a:r>
            <a:r>
              <a:rPr lang="en-IN" b="1" u="sng" dirty="0">
                <a:solidFill>
                  <a:srgbClr val="990000"/>
                </a:solidFill>
                <a:latin typeface="Times New Roman" panose="02020603050405020304" pitchFamily="18" charset="0"/>
                <a:ea typeface="Calibri" panose="020F0502020204030204" pitchFamily="34" charset="0"/>
                <a:cs typeface="Times New Roman" panose="02020603050405020304" pitchFamily="18" charset="0"/>
                <a:hlinkClick r:id="rId7" tooltip="Mecca"/>
              </a:rPr>
              <a:t>Saudi Arabia</a:t>
            </a:r>
            <a:r>
              <a:rPr lang="en-IN" b="1" dirty="0">
                <a:solidFill>
                  <a:srgbClr val="990000"/>
                </a:solidFill>
                <a:latin typeface="Times New Roman" panose="02020603050405020304" pitchFamily="18" charset="0"/>
                <a:ea typeface="Calibri" panose="020F0502020204030204" pitchFamily="34" charset="0"/>
                <a:cs typeface="Times New Roman" panose="02020603050405020304" pitchFamily="18" charset="0"/>
              </a:rPr>
              <a:t>.</a:t>
            </a:r>
            <a:r>
              <a:rPr lang="en-IN" sz="2000" b="1" dirty="0">
                <a:solidFill>
                  <a:srgbClr val="990000"/>
                </a:solidFill>
                <a:latin typeface="Bell MT" panose="02020503060305020303" pitchFamily="18" charset="0"/>
                <a:ea typeface="Calibri" panose="020F0502020204030204" pitchFamily="34" charset="0"/>
                <a:cs typeface="Arial" panose="020B0604020202020204" pitchFamily="34" charset="0"/>
              </a:rPr>
              <a:t> </a:t>
            </a:r>
            <a:r>
              <a:rPr lang="en-IN" sz="2000" b="1" dirty="0">
                <a:solidFill>
                  <a:srgbClr val="660066"/>
                </a:solidFill>
                <a:latin typeface="Bell MT" panose="02020503060305020303" pitchFamily="18" charset="0"/>
                <a:ea typeface="Calibri" panose="020F0502020204030204" pitchFamily="34" charset="0"/>
                <a:cs typeface="Arial" panose="020B0604020202020204" pitchFamily="34" charset="0"/>
              </a:rPr>
              <a:t>The </a:t>
            </a:r>
            <a:r>
              <a:rPr lang="en-IN" sz="2000" b="1" dirty="0" err="1">
                <a:solidFill>
                  <a:srgbClr val="660066"/>
                </a:solidFill>
                <a:latin typeface="Bell MT" panose="02020503060305020303" pitchFamily="18" charset="0"/>
                <a:ea typeface="Calibri" panose="020F0502020204030204" pitchFamily="34" charset="0"/>
                <a:cs typeface="Arial" panose="020B0604020202020204" pitchFamily="34" charset="0"/>
              </a:rPr>
              <a:t>qibla</a:t>
            </a:r>
            <a:r>
              <a:rPr lang="en-IN" sz="2000" b="1" dirty="0">
                <a:solidFill>
                  <a:srgbClr val="990000"/>
                </a:solidFill>
                <a:latin typeface="Bell MT" panose="02020503060305020303" pitchFamily="18" charset="0"/>
                <a:ea typeface="Calibri" panose="020F0502020204030204" pitchFamily="34" charset="0"/>
                <a:cs typeface="Arial" panose="020B0604020202020204" pitchFamily="34" charset="0"/>
              </a:rPr>
              <a:t> (Arabic: </a:t>
            </a:r>
            <a:r>
              <a:rPr lang="en-IN" sz="2000" dirty="0" err="1">
                <a:solidFill>
                  <a:srgbClr val="990000"/>
                </a:solidFill>
                <a:latin typeface="Arial" panose="020B0604020202020204" pitchFamily="34" charset="0"/>
                <a:ea typeface="Calibri" panose="020F0502020204030204" pitchFamily="34" charset="0"/>
                <a:cs typeface="Times New Roman" panose="02020603050405020304" pitchFamily="18" charset="0"/>
              </a:rPr>
              <a:t>قِبْلَة</a:t>
            </a:r>
            <a:r>
              <a:rPr lang="en-IN" sz="2000" b="1" dirty="0">
                <a:solidFill>
                  <a:srgbClr val="990000"/>
                </a:solidFill>
                <a:latin typeface="Times New Roman" panose="02020603050405020304" pitchFamily="18" charset="0"/>
                <a:ea typeface="Calibri" panose="020F0502020204030204" pitchFamily="34" charset="0"/>
                <a:cs typeface="Times New Roman" panose="02020603050405020304" pitchFamily="18" charset="0"/>
              </a:rPr>
              <a:t>‎</a:t>
            </a:r>
            <a:r>
              <a:rPr lang="en-IN" sz="2000" b="1" dirty="0">
                <a:solidFill>
                  <a:srgbClr val="990000"/>
                </a:solidFill>
                <a:latin typeface="Bell MT" panose="02020503060305020303" pitchFamily="18" charset="0"/>
                <a:ea typeface="Calibri" panose="020F0502020204030204" pitchFamily="34" charset="0"/>
                <a:cs typeface="Arial" panose="020B0604020202020204" pitchFamily="34" charset="0"/>
              </a:rPr>
              <a:t>, </a:t>
            </a:r>
            <a:r>
              <a:rPr lang="en-IN" sz="2000" b="1" dirty="0" err="1">
                <a:solidFill>
                  <a:srgbClr val="990000"/>
                </a:solidFill>
                <a:latin typeface="Bell MT" panose="02020503060305020303" pitchFamily="18" charset="0"/>
                <a:ea typeface="Calibri" panose="020F0502020204030204" pitchFamily="34" charset="0"/>
                <a:cs typeface="Arial" panose="020B0604020202020204" pitchFamily="34" charset="0"/>
              </a:rPr>
              <a:t>romanized</a:t>
            </a:r>
            <a:r>
              <a:rPr lang="en-IN" sz="2000" b="1" dirty="0">
                <a:solidFill>
                  <a:srgbClr val="990000"/>
                </a:solidFill>
                <a:latin typeface="Bell MT" panose="02020503060305020303" pitchFamily="18" charset="0"/>
                <a:ea typeface="Calibri" panose="020F0502020204030204" pitchFamily="34" charset="0"/>
                <a:cs typeface="Arial" panose="020B0604020202020204" pitchFamily="34" charset="0"/>
              </a:rPr>
              <a:t>: </a:t>
            </a:r>
            <a:r>
              <a:rPr lang="en-IN" sz="2000" b="1" i="1" dirty="0" err="1">
                <a:solidFill>
                  <a:srgbClr val="990000"/>
                </a:solidFill>
                <a:latin typeface="Bell MT" panose="02020503060305020303" pitchFamily="18" charset="0"/>
                <a:ea typeface="Calibri" panose="020F0502020204030204" pitchFamily="34" charset="0"/>
                <a:cs typeface="Arial" panose="020B0604020202020204" pitchFamily="34" charset="0"/>
              </a:rPr>
              <a:t>qiblah</a:t>
            </a:r>
            <a:r>
              <a:rPr lang="en-IN" sz="2000" b="1" dirty="0">
                <a:solidFill>
                  <a:srgbClr val="990000"/>
                </a:solidFill>
                <a:latin typeface="Bell MT" panose="02020503060305020303" pitchFamily="18" charset="0"/>
                <a:ea typeface="Calibri" panose="020F0502020204030204" pitchFamily="34" charset="0"/>
                <a:cs typeface="Arial" panose="020B0604020202020204" pitchFamily="34" charset="0"/>
              </a:rPr>
              <a:t>, lit.</a:t>
            </a:r>
            <a:r>
              <a:rPr lang="en-IN" sz="2000" b="1" dirty="0">
                <a:solidFill>
                  <a:srgbClr val="990000"/>
                </a:solidFill>
                <a:latin typeface="Times New Roman" panose="02020603050405020304" pitchFamily="18" charset="0"/>
                <a:ea typeface="Calibri" panose="020F0502020204030204" pitchFamily="34" charset="0"/>
                <a:cs typeface="Times New Roman" panose="02020603050405020304" pitchFamily="18" charset="0"/>
              </a:rPr>
              <a:t> </a:t>
            </a:r>
            <a:r>
              <a:rPr lang="en-IN" sz="2000" b="1" dirty="0">
                <a:solidFill>
                  <a:srgbClr val="990000"/>
                </a:solidFill>
                <a:latin typeface="Bell MT" panose="02020503060305020303" pitchFamily="18" charset="0"/>
                <a:ea typeface="Calibri" panose="020F0502020204030204" pitchFamily="34" charset="0"/>
                <a:cs typeface="Arial" panose="020B0604020202020204" pitchFamily="34" charset="0"/>
              </a:rPr>
              <a:t>'direction') is the direction towards the </a:t>
            </a:r>
            <a:r>
              <a:rPr lang="en-IN" sz="2000" b="1" u="sng" dirty="0">
                <a:solidFill>
                  <a:srgbClr val="990000"/>
                </a:solidFill>
                <a:latin typeface="Bell MT" panose="02020503060305020303" pitchFamily="18" charset="0"/>
                <a:ea typeface="Calibri" panose="020F0502020204030204" pitchFamily="34" charset="0"/>
                <a:cs typeface="Arial" panose="020B0604020202020204" pitchFamily="34" charset="0"/>
                <a:hlinkClick r:id="rId8" tooltip="Kaaba"/>
              </a:rPr>
              <a:t>Kaaba</a:t>
            </a:r>
            <a:r>
              <a:rPr lang="en-IN" sz="2000" b="1" dirty="0">
                <a:solidFill>
                  <a:srgbClr val="990000"/>
                </a:solidFill>
                <a:latin typeface="Bell MT" panose="02020503060305020303" pitchFamily="18" charset="0"/>
                <a:ea typeface="Calibri" panose="020F0502020204030204" pitchFamily="34" charset="0"/>
                <a:cs typeface="Arial" panose="020B0604020202020204" pitchFamily="34" charset="0"/>
              </a:rPr>
              <a:t> in the </a:t>
            </a:r>
            <a:r>
              <a:rPr lang="en-IN" sz="2000" b="1" u="sng" dirty="0">
                <a:solidFill>
                  <a:srgbClr val="990000"/>
                </a:solidFill>
                <a:latin typeface="Bell MT" panose="02020503060305020303" pitchFamily="18" charset="0"/>
                <a:ea typeface="Calibri" panose="020F0502020204030204" pitchFamily="34" charset="0"/>
                <a:cs typeface="Arial" panose="020B0604020202020204" pitchFamily="34" charset="0"/>
                <a:hlinkClick r:id="rId9" tooltip="Great Mosque of Mecca"/>
              </a:rPr>
              <a:t>Sacred Mosque</a:t>
            </a:r>
            <a:r>
              <a:rPr lang="en-IN" sz="2000" b="1" dirty="0">
                <a:solidFill>
                  <a:srgbClr val="990000"/>
                </a:solidFill>
                <a:latin typeface="Bell MT" panose="02020503060305020303" pitchFamily="18" charset="0"/>
                <a:ea typeface="Calibri" panose="020F0502020204030204" pitchFamily="34" charset="0"/>
                <a:cs typeface="Arial" panose="020B0604020202020204" pitchFamily="34" charset="0"/>
              </a:rPr>
              <a:t> in </a:t>
            </a:r>
            <a:r>
              <a:rPr lang="en-IN" sz="2000" b="1" u="sng" dirty="0">
                <a:solidFill>
                  <a:srgbClr val="990000"/>
                </a:solidFill>
                <a:latin typeface="Bell MT" panose="02020503060305020303" pitchFamily="18" charset="0"/>
                <a:ea typeface="Calibri" panose="020F0502020204030204" pitchFamily="34" charset="0"/>
                <a:cs typeface="Arial" panose="020B0604020202020204" pitchFamily="34" charset="0"/>
                <a:hlinkClick r:id="rId6" tooltip="Mecca"/>
              </a:rPr>
              <a:t>Mecca</a:t>
            </a:r>
            <a:r>
              <a:rPr lang="en-IN" sz="2000" b="1" dirty="0">
                <a:solidFill>
                  <a:srgbClr val="990000"/>
                </a:solidFill>
                <a:latin typeface="Bell MT" panose="02020503060305020303" pitchFamily="18" charset="0"/>
                <a:ea typeface="Calibri" panose="020F0502020204030204" pitchFamily="34" charset="0"/>
                <a:cs typeface="Arial" panose="020B0604020202020204" pitchFamily="34" charset="0"/>
              </a:rPr>
              <a:t>, which is used by Muslims</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q"/>
            </a:pPr>
            <a:r>
              <a:rPr lang="en-IN" sz="2000" b="1" u="sng" dirty="0" err="1">
                <a:solidFill>
                  <a:srgbClr val="990000"/>
                </a:solidFill>
                <a:latin typeface="Times New Roman" panose="02020603050405020304" pitchFamily="18" charset="0"/>
                <a:ea typeface="Calibri" panose="020F0502020204030204" pitchFamily="34" charset="0"/>
                <a:cs typeface="Times New Roman" panose="02020603050405020304" pitchFamily="18" charset="0"/>
                <a:hlinkClick r:id="rId10" tooltip="Qibla"/>
              </a:rPr>
              <a:t>qibla</a:t>
            </a:r>
            <a:r>
              <a:rPr lang="en-IN" sz="2000" b="1" dirty="0">
                <a:solidFill>
                  <a:srgbClr val="990000"/>
                </a:solidFill>
                <a:latin typeface="Times New Roman" panose="02020603050405020304" pitchFamily="18" charset="0"/>
                <a:ea typeface="Calibri" panose="020F0502020204030204" pitchFamily="34" charset="0"/>
                <a:cs typeface="Times New Roman" panose="02020603050405020304" pitchFamily="18" charset="0"/>
              </a:rPr>
              <a:t> (Arabic: </a:t>
            </a:r>
            <a:r>
              <a:rPr lang="en-IN" sz="2000" dirty="0" err="1">
                <a:solidFill>
                  <a:srgbClr val="990000"/>
                </a:solidFill>
                <a:latin typeface="Times New Roman" panose="02020603050405020304" pitchFamily="18" charset="0"/>
                <a:ea typeface="Calibri" panose="020F0502020204030204" pitchFamily="34" charset="0"/>
                <a:cs typeface="Times New Roman" panose="02020603050405020304" pitchFamily="18" charset="0"/>
              </a:rPr>
              <a:t>قِبْلَة</a:t>
            </a:r>
            <a:r>
              <a:rPr lang="en-IN" sz="2000" b="1" dirty="0">
                <a:solidFill>
                  <a:srgbClr val="990000"/>
                </a:solidFill>
                <a:latin typeface="Times New Roman" panose="02020603050405020304" pitchFamily="18" charset="0"/>
                <a:ea typeface="Calibri" panose="020F0502020204030204" pitchFamily="34" charset="0"/>
                <a:cs typeface="Times New Roman" panose="02020603050405020304" pitchFamily="18" charset="0"/>
              </a:rPr>
              <a:t>‎, direction of prayer) for Muslims around the world when performing </a:t>
            </a:r>
            <a:r>
              <a:rPr lang="en-IN" sz="2000" b="1" u="sng" dirty="0" err="1">
                <a:solidFill>
                  <a:srgbClr val="990000"/>
                </a:solidFill>
                <a:latin typeface="Times New Roman" panose="02020603050405020304" pitchFamily="18" charset="0"/>
                <a:ea typeface="Calibri" panose="020F0502020204030204" pitchFamily="34" charset="0"/>
                <a:cs typeface="Times New Roman" panose="02020603050405020304" pitchFamily="18" charset="0"/>
                <a:hlinkClick r:id="rId11" tooltip="Holiest sites in Islam"/>
              </a:rPr>
              <a:t>salah</a:t>
            </a:r>
            <a:r>
              <a:rPr lang="en-IN" sz="2000" b="1" dirty="0">
                <a:solidFill>
                  <a:srgbClr val="990000"/>
                </a:solidFill>
                <a:latin typeface="Times New Roman" panose="02020603050405020304" pitchFamily="18" charset="0"/>
                <a:ea typeface="Calibri" panose="020F0502020204030204" pitchFamily="34" charset="0"/>
                <a:cs typeface="Times New Roman" panose="02020603050405020304" pitchFamily="18" charset="0"/>
              </a:rPr>
              <a: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Wingdings" panose="05000000000000000000" pitchFamily="2" charset="2"/>
              <a:buChar char="q"/>
            </a:pPr>
            <a:r>
              <a:rPr lang="en-IN" sz="1600" b="1" dirty="0">
                <a:solidFill>
                  <a:srgbClr val="990000"/>
                </a:solidFill>
                <a:latin typeface="Arial" panose="020B0604020202020204" pitchFamily="34" charset="0"/>
                <a:ea typeface="Calibri" panose="020F0502020204030204" pitchFamily="34" charset="0"/>
                <a:cs typeface="Times New Roman" panose="02020603050405020304" pitchFamily="18" charset="0"/>
              </a:rPr>
              <a:t>Salah lit. 'prayer'),</a:t>
            </a:r>
            <a:r>
              <a:rPr lang="en-IN" sz="1600" b="1" baseline="30000" dirty="0">
                <a:solidFill>
                  <a:srgbClr val="990000"/>
                </a:solidFill>
                <a:latin typeface="Arial" panose="020B0604020202020204" pitchFamily="34" charset="0"/>
                <a:ea typeface="Calibri" panose="020F0502020204030204" pitchFamily="34" charset="0"/>
                <a:cs typeface="Times New Roman" panose="02020603050405020304" pitchFamily="18" charset="0"/>
                <a:hlinkClick r:id="rId12"/>
              </a:rPr>
              <a:t>[1]</a:t>
            </a:r>
            <a:r>
              <a:rPr lang="en-IN" sz="1600" b="1" dirty="0">
                <a:solidFill>
                  <a:srgbClr val="990000"/>
                </a:solidFill>
                <a:latin typeface="Arial" panose="020B0604020202020204" pitchFamily="34" charset="0"/>
                <a:ea typeface="Calibri" panose="020F0502020204030204" pitchFamily="34" charset="0"/>
                <a:cs typeface="Times New Roman" panose="02020603050405020304" pitchFamily="18" charset="0"/>
              </a:rPr>
              <a:t> also known as </a:t>
            </a:r>
            <a:r>
              <a:rPr lang="en-IN" sz="1600" b="1" i="1" dirty="0" err="1">
                <a:solidFill>
                  <a:srgbClr val="990000"/>
                </a:solidFill>
                <a:latin typeface="Arial" panose="020B0604020202020204" pitchFamily="34" charset="0"/>
                <a:ea typeface="Calibri" panose="020F0502020204030204" pitchFamily="34" charset="0"/>
                <a:cs typeface="Times New Roman" panose="02020603050405020304" pitchFamily="18" charset="0"/>
              </a:rPr>
              <a:t>namāz</a:t>
            </a:r>
            <a:r>
              <a:rPr lang="en-IN" sz="1600" b="1" dirty="0">
                <a:solidFill>
                  <a:srgbClr val="990000"/>
                </a:solidFill>
                <a:latin typeface="Arial" panose="020B0604020202020204" pitchFamily="34" charset="0"/>
                <a:ea typeface="Calibri" panose="020F0502020204030204" pitchFamily="34" charset="0"/>
                <a:cs typeface="Times New Roman" panose="02020603050405020304" pitchFamily="18" charset="0"/>
              </a:rPr>
              <a:t> (</a:t>
            </a:r>
            <a:r>
              <a:rPr lang="en-IN" sz="1600" b="1" dirty="0">
                <a:solidFill>
                  <a:srgbClr val="990000"/>
                </a:solidFill>
                <a:latin typeface="Arial" panose="020B0604020202020204" pitchFamily="34" charset="0"/>
                <a:ea typeface="Calibri" panose="020F0502020204030204" pitchFamily="34" charset="0"/>
                <a:cs typeface="Times New Roman" panose="02020603050405020304" pitchFamily="18" charset="0"/>
                <a:hlinkClick r:id="rId13" tooltip="Persian language"/>
              </a:rPr>
              <a:t>Persian</a:t>
            </a:r>
            <a:r>
              <a:rPr lang="en-IN" sz="1600" b="1" dirty="0">
                <a:solidFill>
                  <a:srgbClr val="990000"/>
                </a:solidFill>
                <a:latin typeface="Arial" panose="020B0604020202020204" pitchFamily="34" charset="0"/>
                <a:ea typeface="Calibri" panose="020F0502020204030204" pitchFamily="34" charset="0"/>
                <a:cs typeface="Times New Roman" panose="02020603050405020304" pitchFamily="18" charset="0"/>
              </a:rPr>
              <a:t>: </a:t>
            </a:r>
            <a:r>
              <a:rPr lang="fa-IR" sz="1600" dirty="0">
                <a:solidFill>
                  <a:srgbClr val="990000"/>
                </a:solidFill>
                <a:latin typeface="Calibri" panose="020F0502020204030204" pitchFamily="34" charset="0"/>
                <a:ea typeface="Calibri" panose="020F0502020204030204" pitchFamily="34" charset="0"/>
              </a:rPr>
              <a:t>نماز</a:t>
            </a:r>
            <a:r>
              <a:rPr lang="en-IN" sz="1600" b="1" dirty="0">
                <a:solidFill>
                  <a:srgbClr val="990000"/>
                </a:solidFill>
                <a:latin typeface="Arial" panose="020B0604020202020204" pitchFamily="34" charset="0"/>
                <a:ea typeface="Calibri" panose="020F0502020204030204" pitchFamily="34" charset="0"/>
                <a:cs typeface="Times New Roman" panose="02020603050405020304" pitchFamily="18" charset="0"/>
              </a:rPr>
              <a:t>‎) and also spelled </a:t>
            </a:r>
            <a:r>
              <a:rPr lang="en-IN" sz="1600" b="1" i="1" dirty="0" err="1">
                <a:solidFill>
                  <a:srgbClr val="990000"/>
                </a:solidFill>
                <a:latin typeface="Arial" panose="020B0604020202020204" pitchFamily="34" charset="0"/>
                <a:ea typeface="Calibri" panose="020F0502020204030204" pitchFamily="34" charset="0"/>
                <a:cs typeface="Times New Roman" panose="02020603050405020304" pitchFamily="18" charset="0"/>
              </a:rPr>
              <a:t>salat</a:t>
            </a:r>
            <a:r>
              <a:rPr lang="en-IN" sz="1600" b="1" dirty="0">
                <a:solidFill>
                  <a:srgbClr val="990000"/>
                </a:solidFill>
                <a:latin typeface="Arial" panose="020B0604020202020204" pitchFamily="34" charset="0"/>
                <a:ea typeface="Calibri" panose="020F0502020204030204" pitchFamily="34" charset="0"/>
                <a:cs typeface="Times New Roman" panose="02020603050405020304" pitchFamily="18" charset="0"/>
              </a:rPr>
              <a:t>, are prayers performed by </a:t>
            </a:r>
            <a:r>
              <a:rPr lang="en-IN" sz="1600" b="1" dirty="0">
                <a:solidFill>
                  <a:srgbClr val="990000"/>
                </a:solidFill>
                <a:latin typeface="Arial" panose="020B0604020202020204" pitchFamily="34" charset="0"/>
                <a:ea typeface="Calibri" panose="020F0502020204030204" pitchFamily="34" charset="0"/>
                <a:cs typeface="Times New Roman" panose="02020603050405020304" pitchFamily="18" charset="0"/>
                <a:hlinkClick r:id="rId14" tooltip="Qibla"/>
              </a:rPr>
              <a:t>Muslims</a:t>
            </a:r>
            <a:r>
              <a:rPr lang="en-IN" sz="1600" b="1" dirty="0">
                <a:solidFill>
                  <a:srgbClr val="990000"/>
                </a:solidFill>
                <a:latin typeface="Arial" panose="020B0604020202020204" pitchFamily="34" charset="0"/>
                <a:ea typeface="Calibri" panose="020F0502020204030204" pitchFamily="34" charset="0"/>
                <a:cs typeface="Times New Roman" panose="02020603050405020304" pitchFamily="18" charset="0"/>
              </a:rPr>
              <a:t>. Facing the </a:t>
            </a:r>
            <a:r>
              <a:rPr lang="en-IN" sz="1600" b="1" dirty="0" err="1">
                <a:solidFill>
                  <a:srgbClr val="990000"/>
                </a:solidFill>
                <a:latin typeface="Arial" panose="020B0604020202020204" pitchFamily="34" charset="0"/>
                <a:ea typeface="Calibri" panose="020F0502020204030204" pitchFamily="34" charset="0"/>
                <a:cs typeface="Times New Roman" panose="02020603050405020304" pitchFamily="18" charset="0"/>
                <a:hlinkClick r:id="rId10"/>
              </a:rPr>
              <a:t>qibla</a:t>
            </a:r>
            <a:r>
              <a:rPr lang="en-IN" sz="1600" b="1" dirty="0">
                <a:solidFill>
                  <a:srgbClr val="990000"/>
                </a:solidFill>
                <a:latin typeface="Arial" panose="020B0604020202020204" pitchFamily="34" charset="0"/>
                <a:ea typeface="Calibri" panose="020F0502020204030204" pitchFamily="34" charset="0"/>
                <a:cs typeface="Times New Roman" panose="02020603050405020304" pitchFamily="18" charset="0"/>
              </a:rPr>
              <a:t>, the direction of the </a:t>
            </a:r>
            <a:r>
              <a:rPr lang="en-IN" sz="1600" b="1" dirty="0">
                <a:solidFill>
                  <a:srgbClr val="990000"/>
                </a:solidFill>
                <a:latin typeface="Arial" panose="020B0604020202020204" pitchFamily="34" charset="0"/>
                <a:ea typeface="Calibri" panose="020F0502020204030204" pitchFamily="34" charset="0"/>
                <a:cs typeface="Times New Roman" panose="02020603050405020304" pitchFamily="18" charset="0"/>
                <a:hlinkClick r:id="rId8" tooltip="Kaaba"/>
              </a:rPr>
              <a:t>Kaaba</a:t>
            </a:r>
            <a:r>
              <a:rPr lang="en-IN" sz="1600" b="1" dirty="0">
                <a:solidFill>
                  <a:srgbClr val="990000"/>
                </a:solidFill>
                <a:latin typeface="Arial" panose="020B0604020202020204" pitchFamily="34" charset="0"/>
                <a:ea typeface="Calibri" panose="020F0502020204030204" pitchFamily="34" charset="0"/>
                <a:cs typeface="Times New Roman" panose="02020603050405020304" pitchFamily="18" charset="0"/>
              </a:rPr>
              <a:t> with respect to those praying, Muslims pray first standing and later kneeling or sitting on the ground, reciting from the Quran and glorifying and praising Allah as they bow and prostrate themselves in between. Salah is composed of prescribed repetitive cycles of bows and prostrations, called </a:t>
            </a:r>
            <a:r>
              <a:rPr lang="en-IN" sz="1600" b="1" dirty="0" err="1" smtClean="0">
                <a:solidFill>
                  <a:srgbClr val="990000"/>
                </a:solidFill>
                <a:latin typeface="Arial" panose="020B0604020202020204" pitchFamily="34" charset="0"/>
                <a:ea typeface="Calibri" panose="020F0502020204030204" pitchFamily="34" charset="0"/>
                <a:cs typeface="Times New Roman" panose="02020603050405020304" pitchFamily="18" charset="0"/>
                <a:hlinkClick r:id="rId15"/>
              </a:rPr>
              <a:t>rakat</a:t>
            </a:r>
            <a:endParaRPr lang="en-IN" sz="1600" b="1" dirty="0" smtClean="0">
              <a:solidFill>
                <a:srgbClr val="990000"/>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Wingdings" panose="05000000000000000000" pitchFamily="2" charset="2"/>
              <a:buChar char="q"/>
            </a:pPr>
            <a:r>
              <a:rPr lang="en-IN" sz="1600" b="1" dirty="0" smtClean="0">
                <a:solidFill>
                  <a:srgbClr val="990000"/>
                </a:solidFill>
                <a:latin typeface="Arial" panose="020B0604020202020204" pitchFamily="34" charset="0"/>
                <a:ea typeface="Calibri" panose="020F0502020204030204" pitchFamily="34" charset="0"/>
                <a:cs typeface="Times New Roman" panose="02020603050405020304" pitchFamily="18" charset="0"/>
              </a:rPr>
              <a:t>Qasr- Palace/ Fortress</a:t>
            </a:r>
          </a:p>
          <a:p>
            <a:pPr marL="285750" indent="-285750">
              <a:lnSpc>
                <a:spcPct val="150000"/>
              </a:lnSpc>
              <a:spcAft>
                <a:spcPts val="800"/>
              </a:spcAft>
              <a:buFont typeface="Wingdings" panose="05000000000000000000" pitchFamily="2" charset="2"/>
              <a:buChar char="q"/>
            </a:pPr>
            <a:r>
              <a:rPr lang="en-IN" b="1" dirty="0">
                <a:solidFill>
                  <a:srgbClr val="800000"/>
                </a:solidFill>
              </a:rPr>
              <a:t>Kufic script</a:t>
            </a:r>
            <a:r>
              <a:rPr lang="en-IN" sz="1400" dirty="0"/>
              <a:t> </a:t>
            </a:r>
            <a:r>
              <a:rPr lang="ar-AE" dirty="0" smtClean="0"/>
              <a:t> </a:t>
            </a:r>
            <a:r>
              <a:rPr lang="en-IN" dirty="0"/>
              <a:t>is a style of </a:t>
            </a:r>
            <a:r>
              <a:rPr lang="en-IN" b="1" dirty="0">
                <a:solidFill>
                  <a:srgbClr val="002060"/>
                </a:solidFill>
                <a:hlinkClick r:id="rId16" tooltip="Arabic script"/>
              </a:rPr>
              <a:t>Arabic script</a:t>
            </a:r>
            <a:r>
              <a:rPr lang="en-IN" dirty="0"/>
              <a:t> that gained prominence early on as a preferred script for Quran transcription and architectural </a:t>
            </a:r>
            <a:r>
              <a:rPr lang="en-IN" dirty="0" smtClean="0"/>
              <a:t>decoration</a:t>
            </a:r>
            <a:r>
              <a:rPr lang="en-IN" dirty="0"/>
              <a:t>.</a:t>
            </a:r>
            <a:r>
              <a:rPr lang="en-IN" dirty="0" smtClean="0"/>
              <a:t> </a:t>
            </a:r>
            <a:r>
              <a:rPr lang="en-US" dirty="0" smtClean="0"/>
              <a:t>It </a:t>
            </a:r>
            <a:r>
              <a:rPr lang="en-US" dirty="0"/>
              <a:t>developed from the </a:t>
            </a:r>
            <a:r>
              <a:rPr lang="en-US" u="sng" dirty="0">
                <a:hlinkClick r:id="rId17" tooltip="Nabataeans of Iraq"/>
              </a:rPr>
              <a:t>Nabataeans of Iraq</a:t>
            </a:r>
            <a:r>
              <a:rPr lang="en-US" dirty="0"/>
              <a:t> alphabet </a:t>
            </a:r>
            <a:r>
              <a:rPr lang="en-US" b="1" dirty="0">
                <a:solidFill>
                  <a:srgbClr val="800000"/>
                </a:solidFill>
              </a:rPr>
              <a:t>in the city of </a:t>
            </a:r>
            <a:r>
              <a:rPr lang="en-US" b="1" dirty="0" err="1" smtClean="0">
                <a:solidFill>
                  <a:srgbClr val="800000"/>
                </a:solidFill>
                <a:hlinkClick r:id="rId18" tooltip="Kufa"/>
              </a:rPr>
              <a:t>Kufa</a:t>
            </a:r>
            <a:r>
              <a:rPr lang="en-US" b="1" dirty="0" smtClean="0">
                <a:solidFill>
                  <a:srgbClr val="800000"/>
                </a:solidFill>
              </a:rPr>
              <a:t> (Iraq) </a:t>
            </a:r>
            <a:endParaRPr lang="en-IN" b="1" dirty="0">
              <a:solidFill>
                <a:srgbClr val="8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2458861"/>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5458" y="386366"/>
            <a:ext cx="10509161" cy="6232475"/>
          </a:xfrm>
          <a:prstGeom prst="rect">
            <a:avLst/>
          </a:prstGeom>
          <a:ln w="38100">
            <a:solidFill>
              <a:srgbClr val="660066"/>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nSpc>
                <a:spcPct val="150000"/>
              </a:lnSpc>
              <a:buFont typeface="Wingdings" panose="05000000000000000000" pitchFamily="2" charset="2"/>
              <a:buChar char="v"/>
            </a:pPr>
            <a:r>
              <a:rPr lang="en-IN" dirty="0" smtClean="0">
                <a:solidFill>
                  <a:srgbClr val="222222"/>
                </a:solidFill>
                <a:effectLst/>
                <a:latin typeface="Nirmala UI" panose="020B0502040204020203" pitchFamily="34" charset="0"/>
                <a:ea typeface="Calibri" panose="020F0502020204030204" pitchFamily="34" charset="0"/>
              </a:rPr>
              <a:t>দামাস্কাস</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Arial" panose="020B0604020202020204" pitchFamily="34" charset="0"/>
                <a:ea typeface="Calibri" panose="020F0502020204030204" pitchFamily="34" charset="0"/>
              </a:rPr>
              <a:t>সিরিয়া</a:t>
            </a:r>
            <a:r>
              <a:rPr lang="en-IN" dirty="0" smtClean="0">
                <a:solidFill>
                  <a:srgbClr val="222222"/>
                </a:solidFill>
                <a:effectLst/>
                <a:latin typeface="Arial" panose="020B0604020202020204" pitchFamily="34" charset="0"/>
                <a:ea typeface="Calibri" panose="020F0502020204030204" pitchFamily="34" charset="0"/>
              </a:rPr>
              <a:t>)</a:t>
            </a:r>
            <a:r>
              <a:rPr lang="en-IN" dirty="0" err="1" smtClean="0">
                <a:solidFill>
                  <a:srgbClr val="222222"/>
                </a:solidFill>
                <a:effectLst/>
                <a:latin typeface="Nirmala UI" panose="020B0502040204020203" pitchFamily="34" charset="0"/>
                <a:ea typeface="Calibri" panose="020F0502020204030204" pitchFamily="34" charset="0"/>
              </a:rPr>
              <a:t>থেকে</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পূর্বে</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তাসকেন্ত</a:t>
            </a:r>
            <a:r>
              <a:rPr lang="en-IN" dirty="0" smtClean="0">
                <a:solidFill>
                  <a:srgbClr val="222222"/>
                </a:solidFill>
                <a:effectLst/>
                <a:latin typeface="Arial" panose="020B0604020202020204" pitchFamily="34" charset="0"/>
                <a:ea typeface="Calibri" panose="020F0502020204030204" pitchFamily="34" charset="0"/>
              </a:rPr>
              <a:t> ( </a:t>
            </a:r>
            <a:r>
              <a:rPr lang="en-IN" dirty="0" err="1" smtClean="0">
                <a:solidFill>
                  <a:srgbClr val="222222"/>
                </a:solidFill>
                <a:effectLst/>
                <a:latin typeface="Arial" panose="020B0604020202020204" pitchFamily="34" charset="0"/>
                <a:ea typeface="Calibri" panose="020F0502020204030204" pitchFamily="34" charset="0"/>
              </a:rPr>
              <a:t>উজবেকিস্তান</a:t>
            </a:r>
            <a:r>
              <a:rPr lang="en-IN" dirty="0" smtClean="0">
                <a:solidFill>
                  <a:srgbClr val="222222"/>
                </a:solidFill>
                <a:effectLst/>
                <a:latin typeface="Arial" panose="020B0604020202020204" pitchFamily="34" charset="0"/>
                <a:ea typeface="Calibri" panose="020F0502020204030204" pitchFamily="34" charset="0"/>
              </a:rPr>
              <a:t>)</a:t>
            </a:r>
            <a:r>
              <a:rPr lang="en-IN" dirty="0" err="1" smtClean="0">
                <a:solidFill>
                  <a:srgbClr val="222222"/>
                </a:solidFill>
                <a:effectLst/>
                <a:latin typeface="Nirmala UI" panose="020B0502040204020203" pitchFamily="34" charset="0"/>
                <a:ea typeface="Calibri" panose="020F0502020204030204" pitchFamily="34" charset="0"/>
              </a:rPr>
              <a:t>পর্যন্ত</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এবং</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পশ্চিমে</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পিরেন</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পর্বতমালা</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পর্যন্ত</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বিস্তৃত</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বিশাল</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সাম্রাজ্য</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সুগঠিত</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শাসনব্যবস্থা</a:t>
            </a:r>
            <a:r>
              <a:rPr lang="en-IN" dirty="0" smtClean="0">
                <a:solidFill>
                  <a:srgbClr val="222222"/>
                </a:solidFill>
                <a:effectLst/>
                <a:latin typeface="Arial" panose="020B0604020202020204" pitchFamily="34" charset="0"/>
                <a:ea typeface="Calibri" panose="020F0502020204030204" pitchFamily="34" charset="0"/>
              </a:rPr>
              <a:t>,</a:t>
            </a:r>
            <a:r>
              <a:rPr lang="en-IN" dirty="0">
                <a:solidFill>
                  <a:srgbClr val="222222"/>
                </a:solidFill>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শান্তি</a:t>
            </a:r>
            <a:r>
              <a:rPr lang="en-IN" dirty="0" err="1" smtClean="0">
                <a:solidFill>
                  <a:srgbClr val="222222"/>
                </a:solidFill>
                <a:effectLst/>
                <a:latin typeface="Arial" panose="020B0604020202020204" pitchFamily="34" charset="0"/>
                <a:ea typeface="Calibri" panose="020F0502020204030204" pitchFamily="34" charset="0"/>
              </a:rPr>
              <a:t>-</a:t>
            </a:r>
            <a:r>
              <a:rPr lang="en-IN" dirty="0" err="1" smtClean="0">
                <a:solidFill>
                  <a:srgbClr val="222222"/>
                </a:solidFill>
                <a:effectLst/>
                <a:latin typeface="Nirmala UI" panose="020B0502040204020203" pitchFamily="34" charset="0"/>
                <a:ea typeface="Calibri" panose="020F0502020204030204" pitchFamily="34" charset="0"/>
              </a:rPr>
              <a:t>শৃঙ্খলা</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বাণিজ্য</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মুদ্রাব্যবস্থার</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প্রচলন</a:t>
            </a:r>
            <a:r>
              <a:rPr lang="en-IN" dirty="0" smtClean="0">
                <a:solidFill>
                  <a:srgbClr val="222222"/>
                </a:solidFill>
                <a:effectLst/>
                <a:latin typeface="Nirmala UI" panose="020B0502040204020203" pitchFamily="34" charset="0"/>
                <a:ea typeface="Calibri" panose="020F0502020204030204" pitchFamily="34" charset="0"/>
              </a:rPr>
              <a:t> </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ইরাক</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ইরান</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এবং</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সিরিয়ার</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সঙ্গে</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সংযুক্তির</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ফলে</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যে</a:t>
            </a:r>
            <a:r>
              <a:rPr lang="en-IN" dirty="0" smtClean="0">
                <a:solidFill>
                  <a:srgbClr val="222222"/>
                </a:solidFill>
                <a:effectLst/>
                <a:latin typeface="Arial" panose="020B0604020202020204" pitchFamily="34" charset="0"/>
                <a:ea typeface="Calibri" panose="020F0502020204030204" pitchFamily="34" charset="0"/>
              </a:rPr>
              <a:t> </a:t>
            </a:r>
            <a:r>
              <a:rPr lang="en-IN" b="1" dirty="0" err="1" smtClean="0">
                <a:solidFill>
                  <a:schemeClr val="accent6">
                    <a:lumMod val="50000"/>
                  </a:schemeClr>
                </a:solidFill>
                <a:effectLst/>
                <a:latin typeface="Nirmala UI" panose="020B0502040204020203" pitchFamily="34" charset="0"/>
                <a:ea typeface="Calibri" panose="020F0502020204030204" pitchFamily="34" charset="0"/>
              </a:rPr>
              <a:t>আর্থিক</a:t>
            </a:r>
            <a:r>
              <a:rPr lang="en-IN" b="1" dirty="0" smtClean="0">
                <a:solidFill>
                  <a:schemeClr val="accent6">
                    <a:lumMod val="50000"/>
                  </a:schemeClr>
                </a:solidFill>
                <a:effectLst/>
                <a:latin typeface="Arial" panose="020B0604020202020204" pitchFamily="34" charset="0"/>
                <a:ea typeface="Calibri" panose="020F0502020204030204" pitchFamily="34" charset="0"/>
              </a:rPr>
              <a:t> </a:t>
            </a:r>
            <a:r>
              <a:rPr lang="en-IN" b="1" dirty="0" err="1" smtClean="0">
                <a:solidFill>
                  <a:schemeClr val="accent6">
                    <a:lumMod val="50000"/>
                  </a:schemeClr>
                </a:solidFill>
                <a:effectLst/>
                <a:latin typeface="Nirmala UI" panose="020B0502040204020203" pitchFamily="34" charset="0"/>
                <a:ea typeface="Calibri" panose="020F0502020204030204" pitchFamily="34" charset="0"/>
              </a:rPr>
              <a:t>সমৃদ্ধি</a:t>
            </a:r>
            <a:r>
              <a:rPr lang="en-IN" b="1" dirty="0" smtClean="0">
                <a:solidFill>
                  <a:schemeClr val="accent6">
                    <a:lumMod val="50000"/>
                  </a:schemeClr>
                </a:solidFill>
                <a:effectLst/>
                <a:latin typeface="Arial" panose="020B0604020202020204" pitchFamily="34" charset="0"/>
                <a:ea typeface="Calibri" panose="020F0502020204030204" pitchFamily="34" charset="0"/>
              </a:rPr>
              <a:t> </a:t>
            </a:r>
            <a:r>
              <a:rPr lang="en-IN" b="1" dirty="0" smtClean="0">
                <a:solidFill>
                  <a:schemeClr val="accent6">
                    <a:lumMod val="50000"/>
                  </a:schemeClr>
                </a:solidFill>
                <a:effectLst/>
                <a:latin typeface="Nirmala UI" panose="020B0502040204020203" pitchFamily="34" charset="0"/>
                <a:ea typeface="Calibri" panose="020F0502020204030204" pitchFamily="34" charset="0"/>
              </a:rPr>
              <a:t>উমায়েদদের</a:t>
            </a:r>
            <a:r>
              <a:rPr lang="en-IN" b="1" dirty="0" smtClean="0">
                <a:solidFill>
                  <a:schemeClr val="accent6">
                    <a:lumMod val="50000"/>
                  </a:schemeClr>
                </a:solidFill>
                <a:effectLst/>
                <a:latin typeface="Arial" panose="020B0604020202020204" pitchFamily="34" charset="0"/>
                <a:ea typeface="Calibri" panose="020F0502020204030204" pitchFamily="34" charset="0"/>
              </a:rPr>
              <a:t> </a:t>
            </a:r>
            <a:r>
              <a:rPr lang="en-IN" b="1" dirty="0" err="1" smtClean="0">
                <a:solidFill>
                  <a:schemeClr val="accent6">
                    <a:lumMod val="50000"/>
                  </a:schemeClr>
                </a:solidFill>
                <a:effectLst/>
                <a:latin typeface="Nirmala UI" panose="020B0502040204020203" pitchFamily="34" charset="0"/>
                <a:ea typeface="Calibri" panose="020F0502020204030204" pitchFamily="34" charset="0"/>
              </a:rPr>
              <a:t>শাসনকালে</a:t>
            </a:r>
            <a:r>
              <a:rPr lang="en-IN" b="1" dirty="0" smtClean="0">
                <a:solidFill>
                  <a:schemeClr val="accent6">
                    <a:lumMod val="50000"/>
                  </a:schemeClr>
                </a:solidFill>
                <a:effectLst/>
                <a:latin typeface="Arial" panose="020B0604020202020204" pitchFamily="34" charset="0"/>
                <a:ea typeface="Calibri" panose="020F0502020204030204" pitchFamily="34" charset="0"/>
              </a:rPr>
              <a:t> </a:t>
            </a:r>
            <a:r>
              <a:rPr lang="en-IN" b="1" dirty="0" err="1" smtClean="0">
                <a:solidFill>
                  <a:schemeClr val="accent6">
                    <a:lumMod val="50000"/>
                  </a:schemeClr>
                </a:solidFill>
                <a:effectLst/>
                <a:latin typeface="Nirmala UI" panose="020B0502040204020203" pitchFamily="34" charset="0"/>
                <a:ea typeface="Calibri" panose="020F0502020204030204" pitchFamily="34" charset="0"/>
              </a:rPr>
              <a:t>দেখা</a:t>
            </a:r>
            <a:r>
              <a:rPr lang="en-IN" b="1" dirty="0" smtClean="0">
                <a:solidFill>
                  <a:schemeClr val="accent6">
                    <a:lumMod val="50000"/>
                  </a:schemeClr>
                </a:solidFill>
                <a:effectLst/>
                <a:latin typeface="Arial" panose="020B0604020202020204" pitchFamily="34" charset="0"/>
                <a:ea typeface="Calibri" panose="020F0502020204030204" pitchFamily="34" charset="0"/>
              </a:rPr>
              <a:t> </a:t>
            </a:r>
            <a:r>
              <a:rPr lang="en-IN" b="1" dirty="0" err="1" smtClean="0">
                <a:solidFill>
                  <a:schemeClr val="accent6">
                    <a:lumMod val="50000"/>
                  </a:schemeClr>
                </a:solidFill>
                <a:effectLst/>
                <a:latin typeface="Nirmala UI" panose="020B0502040204020203" pitchFamily="34" charset="0"/>
                <a:ea typeface="Calibri" panose="020F0502020204030204" pitchFamily="34" charset="0"/>
              </a:rPr>
              <a:t>গিয়েছিল</a:t>
            </a:r>
            <a:r>
              <a:rPr lang="en-IN" b="1" dirty="0" smtClean="0">
                <a:solidFill>
                  <a:schemeClr val="accent6">
                    <a:lumMod val="50000"/>
                  </a:schemeClr>
                </a:solidFill>
                <a:effectLst/>
                <a:latin typeface="Arial" panose="020B0604020202020204" pitchFamily="34" charset="0"/>
                <a:ea typeface="Calibri" panose="020F0502020204030204" pitchFamily="34" charset="0"/>
              </a:rPr>
              <a:t>,  </a:t>
            </a:r>
            <a:r>
              <a:rPr lang="en-IN" b="1" dirty="0" err="1" smtClean="0">
                <a:solidFill>
                  <a:schemeClr val="accent6">
                    <a:lumMod val="50000"/>
                  </a:schemeClr>
                </a:solidFill>
                <a:effectLst/>
                <a:latin typeface="Nirmala UI" panose="020B0502040204020203" pitchFamily="34" charset="0"/>
                <a:ea typeface="Calibri" panose="020F0502020204030204" pitchFamily="34" charset="0"/>
              </a:rPr>
              <a:t>তা</a:t>
            </a:r>
            <a:r>
              <a:rPr lang="en-IN" b="1" dirty="0" smtClean="0">
                <a:solidFill>
                  <a:schemeClr val="accent6">
                    <a:lumMod val="50000"/>
                  </a:schemeClr>
                </a:solidFill>
                <a:effectLst/>
                <a:latin typeface="Arial" panose="020B0604020202020204" pitchFamily="34" charset="0"/>
                <a:ea typeface="Calibri" panose="020F0502020204030204" pitchFamily="34" charset="0"/>
              </a:rPr>
              <a:t> </a:t>
            </a:r>
            <a:r>
              <a:rPr lang="en-IN" b="1" dirty="0" err="1" smtClean="0">
                <a:solidFill>
                  <a:schemeClr val="accent6">
                    <a:lumMod val="50000"/>
                  </a:schemeClr>
                </a:solidFill>
                <a:effectLst/>
                <a:latin typeface="Nirmala UI" panose="020B0502040204020203" pitchFamily="34" charset="0"/>
                <a:ea typeface="Calibri" panose="020F0502020204030204" pitchFamily="34" charset="0"/>
              </a:rPr>
              <a:t>প্রতিফলিত</a:t>
            </a:r>
            <a:r>
              <a:rPr lang="en-IN" b="1" dirty="0" smtClean="0">
                <a:solidFill>
                  <a:schemeClr val="accent6">
                    <a:lumMod val="50000"/>
                  </a:schemeClr>
                </a:solidFill>
                <a:effectLst/>
                <a:latin typeface="Arial" panose="020B0604020202020204" pitchFamily="34" charset="0"/>
                <a:ea typeface="Calibri" panose="020F0502020204030204" pitchFamily="34" charset="0"/>
              </a:rPr>
              <a:t> </a:t>
            </a:r>
            <a:r>
              <a:rPr lang="en-IN" b="1" dirty="0" err="1" smtClean="0">
                <a:solidFill>
                  <a:schemeClr val="accent6">
                    <a:lumMod val="50000"/>
                  </a:schemeClr>
                </a:solidFill>
                <a:effectLst/>
                <a:latin typeface="Nirmala UI" panose="020B0502040204020203" pitchFamily="34" charset="0"/>
                <a:ea typeface="Calibri" panose="020F0502020204030204" pitchFamily="34" charset="0"/>
              </a:rPr>
              <a:t>হয়েছিল</a:t>
            </a:r>
            <a:r>
              <a:rPr lang="en-IN" b="1" dirty="0" smtClean="0">
                <a:solidFill>
                  <a:schemeClr val="accent6">
                    <a:lumMod val="50000"/>
                  </a:schemeClr>
                </a:solidFill>
                <a:effectLst/>
                <a:latin typeface="Arial" panose="020B0604020202020204" pitchFamily="34" charset="0"/>
                <a:ea typeface="Calibri" panose="020F0502020204030204" pitchFamily="34" charset="0"/>
              </a:rPr>
              <a:t> </a:t>
            </a:r>
            <a:r>
              <a:rPr lang="en-IN" b="1" dirty="0" smtClean="0">
                <a:solidFill>
                  <a:schemeClr val="accent6">
                    <a:lumMod val="50000"/>
                  </a:schemeClr>
                </a:solidFill>
                <a:latin typeface="Nirmala UI" panose="020B0502040204020203" pitchFamily="34" charset="0"/>
                <a:ea typeface="Calibri" panose="020F0502020204030204" pitchFamily="34" charset="0"/>
              </a:rPr>
              <a:t>তাঁ</a:t>
            </a:r>
            <a:r>
              <a:rPr lang="en-IN" b="1" dirty="0" smtClean="0">
                <a:solidFill>
                  <a:schemeClr val="accent6">
                    <a:lumMod val="50000"/>
                  </a:schemeClr>
                </a:solidFill>
                <a:effectLst/>
                <a:latin typeface="Nirmala UI" panose="020B0502040204020203" pitchFamily="34" charset="0"/>
                <a:ea typeface="Calibri" panose="020F0502020204030204" pitchFamily="34" charset="0"/>
              </a:rPr>
              <a:t>দের</a:t>
            </a:r>
            <a:r>
              <a:rPr lang="en-IN" b="1" dirty="0" smtClean="0">
                <a:solidFill>
                  <a:schemeClr val="accent6">
                    <a:lumMod val="50000"/>
                  </a:schemeClr>
                </a:solidFill>
                <a:effectLst/>
                <a:latin typeface="Arial" panose="020B0604020202020204" pitchFamily="34" charset="0"/>
                <a:ea typeface="Calibri" panose="020F0502020204030204" pitchFamily="34" charset="0"/>
              </a:rPr>
              <a:t> </a:t>
            </a:r>
            <a:r>
              <a:rPr lang="en-IN" b="1" dirty="0" err="1" smtClean="0">
                <a:solidFill>
                  <a:schemeClr val="accent6">
                    <a:lumMod val="50000"/>
                  </a:schemeClr>
                </a:solidFill>
                <a:effectLst/>
                <a:latin typeface="Nirmala UI" panose="020B0502040204020203" pitchFamily="34" charset="0"/>
                <a:ea typeface="Calibri" panose="020F0502020204030204" pitchFamily="34" charset="0"/>
              </a:rPr>
              <a:t>স্থাপত্যকীর্তিতে</a:t>
            </a:r>
            <a:r>
              <a:rPr lang="en-IN" b="1" dirty="0" smtClean="0">
                <a:solidFill>
                  <a:schemeClr val="accent6">
                    <a:lumMod val="50000"/>
                  </a:schemeClr>
                </a:solidFill>
                <a:effectLst/>
                <a:latin typeface="Arial" panose="020B0604020202020204" pitchFamily="34" charset="0"/>
                <a:ea typeface="Calibri" panose="020F0502020204030204" pitchFamily="34" charset="0"/>
              </a:rPr>
              <a:t> </a:t>
            </a:r>
            <a:r>
              <a:rPr lang="en-IN" dirty="0" smtClean="0">
                <a:solidFill>
                  <a:srgbClr val="222222"/>
                </a:solidFill>
                <a:latin typeface="Arial" panose="020B0604020202020204" pitchFamily="34" charset="0"/>
                <a:ea typeface="Calibri" panose="020F0502020204030204" pitchFamily="34" charset="0"/>
              </a:rPr>
              <a:t>। </a:t>
            </a:r>
            <a:r>
              <a:rPr lang="en-IN" dirty="0" smtClean="0">
                <a:solidFill>
                  <a:srgbClr val="222222"/>
                </a:solidFill>
                <a:effectLst/>
                <a:latin typeface="Arial" panose="020B0604020202020204" pitchFamily="34" charset="0"/>
                <a:ea typeface="Calibri" panose="020F0502020204030204" pitchFamily="34" charset="0"/>
              </a:rPr>
              <a:t> </a:t>
            </a:r>
            <a:r>
              <a:rPr lang="en-IN" b="1" dirty="0" err="1" smtClean="0">
                <a:solidFill>
                  <a:schemeClr val="accent5">
                    <a:lumMod val="50000"/>
                  </a:schemeClr>
                </a:solidFill>
                <a:effectLst/>
                <a:latin typeface="Nirmala UI" panose="020B0502040204020203" pitchFamily="34" charset="0"/>
                <a:ea typeface="Calibri" panose="020F0502020204030204" pitchFamily="34" charset="0"/>
              </a:rPr>
              <a:t>ধর্মীয়</a:t>
            </a:r>
            <a:r>
              <a:rPr lang="en-IN" b="1" dirty="0" smtClean="0">
                <a:solidFill>
                  <a:schemeClr val="accent5">
                    <a:lumMod val="50000"/>
                  </a:schemeClr>
                </a:solidFill>
                <a:effectLst/>
                <a:latin typeface="Arial" panose="020B0604020202020204" pitchFamily="34" charset="0"/>
                <a:ea typeface="Calibri" panose="020F0502020204030204" pitchFamily="34" charset="0"/>
              </a:rPr>
              <a:t> </a:t>
            </a:r>
            <a:r>
              <a:rPr lang="en-IN" b="1" dirty="0" err="1" smtClean="0">
                <a:solidFill>
                  <a:schemeClr val="accent5">
                    <a:lumMod val="50000"/>
                  </a:schemeClr>
                </a:solidFill>
                <a:effectLst/>
                <a:latin typeface="Nirmala UI" panose="020B0502040204020203" pitchFamily="34" charset="0"/>
                <a:ea typeface="Calibri" panose="020F0502020204030204" pitchFamily="34" charset="0"/>
              </a:rPr>
              <a:t>এবং</a:t>
            </a:r>
            <a:r>
              <a:rPr lang="en-IN" b="1" dirty="0" smtClean="0">
                <a:solidFill>
                  <a:schemeClr val="accent5">
                    <a:lumMod val="50000"/>
                  </a:schemeClr>
                </a:solidFill>
                <a:effectLst/>
                <a:latin typeface="Arial" panose="020B0604020202020204" pitchFamily="34" charset="0"/>
                <a:ea typeface="Calibri" panose="020F0502020204030204" pitchFamily="34" charset="0"/>
              </a:rPr>
              <a:t> </a:t>
            </a:r>
            <a:r>
              <a:rPr lang="en-IN" b="1" dirty="0" err="1" smtClean="0">
                <a:solidFill>
                  <a:schemeClr val="accent5">
                    <a:lumMod val="50000"/>
                  </a:schemeClr>
                </a:solidFill>
                <a:effectLst/>
                <a:latin typeface="Nirmala UI" panose="020B0502040204020203" pitchFamily="34" charset="0"/>
                <a:ea typeface="Calibri" panose="020F0502020204030204" pitchFamily="34" charset="0"/>
              </a:rPr>
              <a:t>ধর্মনিরপেক্ষ</a:t>
            </a:r>
            <a:r>
              <a:rPr lang="en-IN" b="1" dirty="0" smtClean="0">
                <a:solidFill>
                  <a:schemeClr val="accent5">
                    <a:lumMod val="50000"/>
                  </a:schemeClr>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উভয়</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ধরনের</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স্থাপত্যে</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এই</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সমৃদ্ধি</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লক্ষিত</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হয়</a:t>
            </a:r>
            <a:r>
              <a:rPr lang="en-IN" dirty="0" smtClean="0">
                <a:solidFill>
                  <a:srgbClr val="222222"/>
                </a:solidFill>
                <a:effectLst/>
                <a:latin typeface="Arial" panose="020B0604020202020204" pitchFamily="34" charset="0"/>
                <a:ea typeface="Calibri" panose="020F0502020204030204" pitchFamily="34" charset="0"/>
              </a:rPr>
              <a:t> </a:t>
            </a:r>
            <a:r>
              <a:rPr lang="en-IN" dirty="0" smtClean="0">
                <a:solidFill>
                  <a:srgbClr val="222222"/>
                </a:solidFill>
                <a:effectLst/>
                <a:latin typeface="Nirmala UI" panose="020B0502040204020203" pitchFamily="34" charset="0"/>
                <a:ea typeface="Calibri" panose="020F0502020204030204" pitchFamily="34" charset="0"/>
              </a:rPr>
              <a:t>।</a:t>
            </a:r>
            <a:r>
              <a:rPr lang="en-IN" dirty="0" smtClean="0">
                <a:solidFill>
                  <a:srgbClr val="222222"/>
                </a:solidFill>
                <a:effectLst/>
                <a:latin typeface="Arial" panose="020B0604020202020204" pitchFamily="34" charset="0"/>
                <a:ea typeface="Calibri" panose="020F0502020204030204" pitchFamily="34" charset="0"/>
              </a:rPr>
              <a:t> </a:t>
            </a:r>
          </a:p>
          <a:p>
            <a:pPr marL="285750" indent="-285750">
              <a:lnSpc>
                <a:spcPct val="150000"/>
              </a:lnSpc>
              <a:buFont typeface="Wingdings" panose="05000000000000000000" pitchFamily="2" charset="2"/>
              <a:buChar char="v"/>
            </a:pPr>
            <a:r>
              <a:rPr lang="en-IN" dirty="0" smtClean="0">
                <a:solidFill>
                  <a:srgbClr val="222222"/>
                </a:solidFill>
                <a:effectLst/>
                <a:latin typeface="Nirmala UI" panose="020B0502040204020203" pitchFamily="34" charset="0"/>
                <a:ea typeface="Calibri" panose="020F0502020204030204" pitchFamily="34" charset="0"/>
              </a:rPr>
              <a:t>প্রথম</a:t>
            </a:r>
            <a:r>
              <a:rPr lang="en-IN" dirty="0" smtClean="0">
                <a:solidFill>
                  <a:srgbClr val="222222"/>
                </a:solidFill>
                <a:effectLst/>
                <a:latin typeface="Arial" panose="020B0604020202020204" pitchFamily="34" charset="0"/>
                <a:ea typeface="Calibri" panose="020F0502020204030204" pitchFamily="34" charset="0"/>
              </a:rPr>
              <a:t> </a:t>
            </a:r>
            <a:r>
              <a:rPr lang="en-IN" dirty="0" smtClean="0">
                <a:solidFill>
                  <a:srgbClr val="222222"/>
                </a:solidFill>
                <a:effectLst/>
                <a:latin typeface="Nirmala UI" panose="020B0502040204020203" pitchFamily="34" charset="0"/>
                <a:ea typeface="Calibri" panose="020F0502020204030204" pitchFamily="34" charset="0"/>
              </a:rPr>
              <a:t>উমায়েদ</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শাসক</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মুয়াবিয়া</a:t>
            </a:r>
            <a:r>
              <a:rPr lang="en-IN" dirty="0" smtClean="0">
                <a:solidFill>
                  <a:srgbClr val="222222"/>
                </a:solidFill>
                <a:effectLst/>
                <a:latin typeface="Nirmala UI" panose="020B0502040204020203" pitchFamily="34" charset="0"/>
                <a:ea typeface="Calibri" panose="020F0502020204030204" pitchFamily="34" charset="0"/>
              </a:rPr>
              <a:t> </a:t>
            </a:r>
            <a:r>
              <a:rPr lang="en-IN" dirty="0" smtClean="0">
                <a:solidFill>
                  <a:srgbClr val="222222"/>
                </a:solidFill>
                <a:effectLst/>
                <a:latin typeface="Arial" panose="020B0604020202020204" pitchFamily="34" charset="0"/>
                <a:ea typeface="Calibri" panose="020F0502020204030204" pitchFamily="34" charset="0"/>
              </a:rPr>
              <a:t> ৬৭৩ </a:t>
            </a:r>
            <a:r>
              <a:rPr lang="en-IN" dirty="0" smtClean="0">
                <a:solidFill>
                  <a:srgbClr val="222222"/>
                </a:solidFill>
                <a:effectLst/>
                <a:latin typeface="Nirmala UI" panose="020B0502040204020203" pitchFamily="34" charset="0"/>
                <a:ea typeface="Calibri" panose="020F0502020204030204" pitchFamily="34" charset="0"/>
              </a:rPr>
              <a:t>এ</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প্রার্থনার</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আহ্বান</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জানানোর</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জন্য</a:t>
            </a:r>
            <a:r>
              <a:rPr lang="en-IN" dirty="0" smtClean="0">
                <a:solidFill>
                  <a:srgbClr val="222222"/>
                </a:solidFill>
                <a:effectLst/>
                <a:latin typeface="Arial" panose="020B0604020202020204" pitchFamily="34" charset="0"/>
                <a:ea typeface="Calibri" panose="020F0502020204030204" pitchFamily="34" charset="0"/>
              </a:rPr>
              <a:t> </a:t>
            </a:r>
            <a:r>
              <a:rPr lang="en-IN" b="1" dirty="0" err="1" smtClean="0">
                <a:solidFill>
                  <a:srgbClr val="800000"/>
                </a:solidFill>
                <a:effectLst/>
                <a:latin typeface="Nirmala UI" panose="020B0502040204020203" pitchFamily="34" charset="0"/>
                <a:ea typeface="Calibri" panose="020F0502020204030204" pitchFamily="34" charset="0"/>
              </a:rPr>
              <a:t>মিনারের</a:t>
            </a:r>
            <a:r>
              <a:rPr lang="en-IN" dirty="0" smtClean="0">
                <a:solidFill>
                  <a:srgbClr val="222222"/>
                </a:solidFill>
                <a:effectLst/>
                <a:latin typeface="Nirmala UI" panose="020B0502040204020203" pitchFamily="34" charset="0"/>
                <a:ea typeface="Calibri" panose="020F0502020204030204" pitchFamily="34" charset="0"/>
              </a:rPr>
              <a:t> (</a:t>
            </a:r>
            <a:r>
              <a:rPr lang="en-IN" dirty="0" smtClean="0">
                <a:solidFill>
                  <a:srgbClr val="222222"/>
                </a:solidFill>
                <a:effectLst/>
                <a:latin typeface="Arial" panose="020B0604020202020204" pitchFamily="34" charset="0"/>
                <a:ea typeface="Calibri" panose="020F0502020204030204" pitchFamily="34" charset="0"/>
              </a:rPr>
              <a:t>minaret) </a:t>
            </a:r>
            <a:r>
              <a:rPr lang="en-IN" dirty="0" err="1" smtClean="0">
                <a:solidFill>
                  <a:srgbClr val="222222"/>
                </a:solidFill>
                <a:effectLst/>
                <a:latin typeface="Nirmala UI" panose="020B0502040204020203" pitchFamily="34" charset="0"/>
                <a:ea typeface="Calibri" panose="020F0502020204030204" pitchFamily="34" charset="0"/>
              </a:rPr>
              <a:t>সূচনা</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করেছিলেন</a:t>
            </a:r>
            <a:r>
              <a:rPr lang="en-IN" dirty="0" smtClean="0">
                <a:solidFill>
                  <a:srgbClr val="222222"/>
                </a:solidFill>
                <a:effectLst/>
                <a:latin typeface="Arial" panose="020B0604020202020204" pitchFamily="34" charset="0"/>
                <a:ea typeface="Calibri" panose="020F0502020204030204" pitchFamily="34" charset="0"/>
              </a:rPr>
              <a:t> </a:t>
            </a:r>
            <a:r>
              <a:rPr lang="en-IN" dirty="0" smtClean="0">
                <a:solidFill>
                  <a:srgbClr val="222222"/>
                </a:solidFill>
                <a:effectLst/>
                <a:latin typeface="Nirmala UI" panose="020B0502040204020203" pitchFamily="34" charset="0"/>
                <a:ea typeface="Calibri" panose="020F0502020204030204" pitchFamily="34" charset="0"/>
              </a:rPr>
              <a:t>।</a:t>
            </a:r>
            <a:r>
              <a:rPr lang="en-IN" dirty="0" smtClean="0">
                <a:solidFill>
                  <a:srgbClr val="222222"/>
                </a:solidFill>
                <a:effectLst/>
                <a:latin typeface="Arial" panose="020B0604020202020204" pitchFamily="34" charset="0"/>
                <a:ea typeface="Calibri" panose="020F0502020204030204" pitchFamily="34" charset="0"/>
              </a:rPr>
              <a:t> ৭০৬-৭১৫ র </a:t>
            </a:r>
            <a:r>
              <a:rPr lang="en-IN" dirty="0" err="1" smtClean="0">
                <a:solidFill>
                  <a:srgbClr val="222222"/>
                </a:solidFill>
                <a:effectLst/>
                <a:latin typeface="Nirmala UI" panose="020B0502040204020203" pitchFamily="34" charset="0"/>
                <a:ea typeface="Calibri" panose="020F0502020204030204" pitchFamily="34" charset="0"/>
              </a:rPr>
              <a:t>মধ্যে</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নির্মিত</a:t>
            </a:r>
            <a:r>
              <a:rPr lang="en-IN" dirty="0" smtClean="0">
                <a:solidFill>
                  <a:srgbClr val="222222"/>
                </a:solidFill>
                <a:effectLst/>
                <a:latin typeface="Arial" panose="020B0604020202020204" pitchFamily="34" charset="0"/>
                <a:ea typeface="Calibri" panose="020F0502020204030204" pitchFamily="34" charset="0"/>
              </a:rPr>
              <a:t> </a:t>
            </a:r>
            <a:r>
              <a:rPr lang="en-IN" b="1" dirty="0" smtClean="0">
                <a:solidFill>
                  <a:srgbClr val="003300"/>
                </a:solidFill>
                <a:effectLst/>
                <a:latin typeface="Nirmala UI" panose="020B0502040204020203" pitchFamily="34" charset="0"/>
                <a:ea typeface="Calibri" panose="020F0502020204030204" pitchFamily="34" charset="0"/>
              </a:rPr>
              <a:t>দামাস্কাস</a:t>
            </a:r>
            <a:r>
              <a:rPr lang="en-IN" b="1" dirty="0" smtClean="0">
                <a:solidFill>
                  <a:srgbClr val="003300"/>
                </a:solidFill>
                <a:effectLst/>
                <a:latin typeface="Arial" panose="020B0604020202020204" pitchFamily="34" charset="0"/>
                <a:ea typeface="Calibri" panose="020F0502020204030204" pitchFamily="34" charset="0"/>
              </a:rPr>
              <a:t> </a:t>
            </a:r>
            <a:r>
              <a:rPr lang="en-IN" b="1" dirty="0" err="1" smtClean="0">
                <a:solidFill>
                  <a:srgbClr val="003300"/>
                </a:solidFill>
                <a:effectLst/>
                <a:latin typeface="Nirmala UI" panose="020B0502040204020203" pitchFamily="34" charset="0"/>
                <a:ea typeface="Calibri" panose="020F0502020204030204" pitchFamily="34" charset="0"/>
              </a:rPr>
              <a:t>মসজিদে</a:t>
            </a:r>
            <a:r>
              <a:rPr lang="en-IN" b="1" dirty="0" smtClean="0">
                <a:solidFill>
                  <a:srgbClr val="003300"/>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অশ্বখুরাকৃতি</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খিলানসহ</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পাথরের</a:t>
            </a:r>
            <a:r>
              <a:rPr lang="en-IN" dirty="0" smtClean="0">
                <a:solidFill>
                  <a:srgbClr val="222222"/>
                </a:solidFill>
                <a:effectLst/>
                <a:latin typeface="Arial" panose="020B0604020202020204" pitchFamily="34" charset="0"/>
                <a:ea typeface="Calibri" panose="020F0502020204030204" pitchFamily="34" charset="0"/>
              </a:rPr>
              <a:t> </a:t>
            </a:r>
            <a:r>
              <a:rPr lang="en-IN" b="1" dirty="0" smtClean="0">
                <a:solidFill>
                  <a:srgbClr val="800000"/>
                </a:solidFill>
                <a:effectLst/>
                <a:latin typeface="Arial" panose="020B0604020202020204" pitchFamily="34" charset="0"/>
                <a:ea typeface="Calibri" panose="020F0502020204030204" pitchFamily="34" charset="0"/>
              </a:rPr>
              <a:t>arcades </a:t>
            </a:r>
            <a:r>
              <a:rPr lang="en-IN" sz="1400" dirty="0" smtClean="0">
                <a:solidFill>
                  <a:schemeClr val="tx1"/>
                </a:solidFill>
                <a:effectLst/>
                <a:latin typeface="Arial" panose="020B0604020202020204" pitchFamily="34" charset="0"/>
                <a:ea typeface="Calibri" panose="020F0502020204030204" pitchFamily="34" charset="0"/>
              </a:rPr>
              <a:t>(  </a:t>
            </a:r>
            <a:r>
              <a:rPr lang="en-IN" sz="1400" dirty="0" err="1" smtClean="0">
                <a:solidFill>
                  <a:schemeClr val="tx1"/>
                </a:solidFill>
                <a:latin typeface="Arial" panose="020B0604020202020204" pitchFamily="34" charset="0"/>
                <a:ea typeface="Calibri" panose="020F0502020204030204" pitchFamily="34" charset="0"/>
              </a:rPr>
              <a:t>খি</a:t>
            </a:r>
            <a:r>
              <a:rPr lang="en-IN" sz="1400" dirty="0" err="1" smtClean="0">
                <a:solidFill>
                  <a:schemeClr val="tx1"/>
                </a:solidFill>
                <a:effectLst/>
                <a:latin typeface="Arial" panose="020B0604020202020204" pitchFamily="34" charset="0"/>
                <a:ea typeface="Calibri" panose="020F0502020204030204" pitchFamily="34" charset="0"/>
              </a:rPr>
              <a:t>লানে</a:t>
            </a:r>
            <a:r>
              <a:rPr lang="en-IN" sz="1400" dirty="0" smtClean="0">
                <a:solidFill>
                  <a:schemeClr val="tx1"/>
                </a:solidFill>
                <a:effectLst/>
                <a:latin typeface="Arial" panose="020B0604020202020204" pitchFamily="34" charset="0"/>
                <a:ea typeface="Calibri" panose="020F0502020204030204" pitchFamily="34" charset="0"/>
              </a:rPr>
              <a:t> </a:t>
            </a:r>
            <a:r>
              <a:rPr lang="en-IN" sz="1400" dirty="0" err="1" smtClean="0">
                <a:solidFill>
                  <a:schemeClr val="tx1"/>
                </a:solidFill>
                <a:effectLst/>
                <a:latin typeface="Arial" panose="020B0604020202020204" pitchFamily="34" charset="0"/>
                <a:ea typeface="Calibri" panose="020F0502020204030204" pitchFamily="34" charset="0"/>
              </a:rPr>
              <a:t>ঢাকা</a:t>
            </a:r>
            <a:r>
              <a:rPr lang="en-IN" sz="1400" dirty="0" smtClean="0">
                <a:solidFill>
                  <a:schemeClr val="tx1"/>
                </a:solidFill>
                <a:effectLst/>
                <a:latin typeface="Arial" panose="020B0604020202020204" pitchFamily="34" charset="0"/>
                <a:ea typeface="Calibri" panose="020F0502020204030204" pitchFamily="34" charset="0"/>
              </a:rPr>
              <a:t> </a:t>
            </a:r>
            <a:r>
              <a:rPr lang="en-IN" sz="1400" dirty="0" err="1" smtClean="0">
                <a:solidFill>
                  <a:schemeClr val="tx1"/>
                </a:solidFill>
                <a:effectLst/>
                <a:latin typeface="Arial" panose="020B0604020202020204" pitchFamily="34" charset="0"/>
                <a:ea typeface="Calibri" panose="020F0502020204030204" pitchFamily="34" charset="0"/>
              </a:rPr>
              <a:t>পথ</a:t>
            </a:r>
            <a:r>
              <a:rPr lang="en-IN" sz="1400" dirty="0" smtClean="0">
                <a:solidFill>
                  <a:schemeClr val="tx1"/>
                </a:solidFill>
                <a:effectLst/>
                <a:latin typeface="Arial" panose="020B0604020202020204" pitchFamily="34" charset="0"/>
                <a:ea typeface="Calibri" panose="020F0502020204030204" pitchFamily="34" charset="0"/>
              </a:rPr>
              <a:t> , a covered passage with arches along one or both sides </a:t>
            </a:r>
            <a:r>
              <a:rPr lang="en-IN" b="1" dirty="0" smtClean="0">
                <a:solidFill>
                  <a:srgbClr val="800000"/>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এর</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সূচনা</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করেছিলেন</a:t>
            </a:r>
            <a:r>
              <a:rPr lang="en-IN" dirty="0" smtClean="0">
                <a:solidFill>
                  <a:srgbClr val="222222"/>
                </a:solidFill>
                <a:effectLst/>
                <a:latin typeface="Arial" panose="020B0604020202020204" pitchFamily="34" charset="0"/>
                <a:ea typeface="Calibri" panose="020F0502020204030204" pitchFamily="34" charset="0"/>
              </a:rPr>
              <a:t> </a:t>
            </a:r>
            <a:r>
              <a:rPr lang="en-IN" dirty="0" smtClean="0">
                <a:solidFill>
                  <a:srgbClr val="222222"/>
                </a:solidFill>
                <a:effectLst/>
                <a:latin typeface="Nirmala UI" panose="020B0502040204020203" pitchFamily="34" charset="0"/>
                <a:ea typeface="Calibri" panose="020F0502020204030204" pitchFamily="34" charset="0"/>
              </a:rPr>
              <a:t>।</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সেইসঙ্গে</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মুয়াবিয়া</a:t>
            </a:r>
            <a:r>
              <a:rPr lang="en-IN" dirty="0" smtClean="0">
                <a:solidFill>
                  <a:srgbClr val="222222"/>
                </a:solidFill>
                <a:effectLst/>
                <a:latin typeface="Arial" panose="020B0604020202020204" pitchFamily="34" charset="0"/>
                <a:ea typeface="Calibri" panose="020F0502020204030204" pitchFamily="34" charset="0"/>
              </a:rPr>
              <a:t> </a:t>
            </a:r>
            <a:r>
              <a:rPr lang="en-IN" b="1" dirty="0" err="1" smtClean="0">
                <a:solidFill>
                  <a:srgbClr val="800000"/>
                </a:solidFill>
                <a:effectLst/>
                <a:latin typeface="Arial" panose="020B0604020202020204" pitchFamily="34" charset="0"/>
                <a:ea typeface="Calibri" panose="020F0502020204030204" pitchFamily="34" charset="0"/>
              </a:rPr>
              <a:t>maqsura</a:t>
            </a:r>
            <a:r>
              <a:rPr lang="en-IN" dirty="0" smtClean="0">
                <a:solidFill>
                  <a:srgbClr val="222222"/>
                </a:solidFill>
                <a:effectLst/>
                <a:latin typeface="Arial" panose="020B0604020202020204" pitchFamily="34" charset="0"/>
                <a:ea typeface="Calibri" panose="020F0502020204030204" pitchFamily="34" charset="0"/>
              </a:rPr>
              <a:t> ( </a:t>
            </a:r>
            <a:r>
              <a:rPr lang="en-IN" sz="1400" dirty="0" smtClean="0">
                <a:solidFill>
                  <a:srgbClr val="222222"/>
                </a:solidFill>
                <a:effectLst/>
                <a:latin typeface="Arial" panose="020B0604020202020204" pitchFamily="34" charset="0"/>
                <a:ea typeface="Calibri" panose="020F0502020204030204" pitchFamily="34" charset="0"/>
              </a:rPr>
              <a:t>closed-off space ,is an enclosure, box or wooden near the </a:t>
            </a:r>
            <a:r>
              <a:rPr lang="en-IN" sz="1400" i="1" dirty="0" err="1" smtClean="0">
                <a:solidFill>
                  <a:srgbClr val="222222"/>
                </a:solidFill>
                <a:effectLst/>
                <a:latin typeface="Arial" panose="020B0604020202020204" pitchFamily="34" charset="0"/>
                <a:ea typeface="Calibri" panose="020F0502020204030204" pitchFamily="34" charset="0"/>
              </a:rPr>
              <a:t>mihrab</a:t>
            </a:r>
            <a:r>
              <a:rPr lang="en-IN" sz="1400" dirty="0" smtClean="0">
                <a:solidFill>
                  <a:srgbClr val="222222"/>
                </a:solidFill>
                <a:effectLst/>
                <a:latin typeface="Arial" panose="020B0604020202020204" pitchFamily="34" charset="0"/>
                <a:ea typeface="Calibri" panose="020F0502020204030204" pitchFamily="34" charset="0"/>
              </a:rPr>
              <a:t> or the </a:t>
            </a:r>
            <a:r>
              <a:rPr lang="en-IN" sz="1400" dirty="0" err="1" smtClean="0">
                <a:solidFill>
                  <a:srgbClr val="222222"/>
                </a:solidFill>
                <a:effectLst/>
                <a:latin typeface="Arial" panose="020B0604020202020204" pitchFamily="34" charset="0"/>
                <a:ea typeface="Calibri" panose="020F0502020204030204" pitchFamily="34" charset="0"/>
              </a:rPr>
              <a:t>center</a:t>
            </a:r>
            <a:r>
              <a:rPr lang="en-IN" sz="1400" dirty="0" smtClean="0">
                <a:solidFill>
                  <a:srgbClr val="222222"/>
                </a:solidFill>
                <a:effectLst/>
                <a:latin typeface="Arial" panose="020B0604020202020204" pitchFamily="34" charset="0"/>
                <a:ea typeface="Calibri" panose="020F0502020204030204" pitchFamily="34" charset="0"/>
              </a:rPr>
              <a:t> of the </a:t>
            </a:r>
            <a:r>
              <a:rPr lang="en-IN" sz="1400" i="1" dirty="0" err="1" smtClean="0">
                <a:solidFill>
                  <a:srgbClr val="222222"/>
                </a:solidFill>
                <a:effectLst/>
                <a:latin typeface="Arial" panose="020B0604020202020204" pitchFamily="34" charset="0"/>
                <a:ea typeface="Calibri" panose="020F0502020204030204" pitchFamily="34" charset="0"/>
              </a:rPr>
              <a:t>qibla</a:t>
            </a:r>
            <a:r>
              <a:rPr lang="en-IN" sz="1400" dirty="0" smtClean="0">
                <a:solidFill>
                  <a:srgbClr val="222222"/>
                </a:solidFill>
                <a:effectLst/>
                <a:latin typeface="Arial" panose="020B0604020202020204" pitchFamily="34" charset="0"/>
                <a:ea typeface="Calibri" panose="020F0502020204030204" pitchFamily="34" charset="0"/>
              </a:rPr>
              <a:t> wall in a mosque </a:t>
            </a:r>
            <a:r>
              <a:rPr lang="en-IN" dirty="0" smtClean="0">
                <a:solidFill>
                  <a:srgbClr val="222222"/>
                </a:solidFill>
                <a:effectLst/>
                <a:latin typeface="Arial" panose="020B0604020202020204" pitchFamily="34" charset="0"/>
                <a:ea typeface="Calibri" panose="020F0502020204030204" pitchFamily="34" charset="0"/>
              </a:rPr>
              <a:t>) </a:t>
            </a:r>
            <a:r>
              <a:rPr lang="en-IN" dirty="0" smtClean="0">
                <a:solidFill>
                  <a:srgbClr val="222222"/>
                </a:solidFill>
                <a:effectLst/>
                <a:latin typeface="Nirmala UI" panose="020B0502040204020203" pitchFamily="34" charset="0"/>
                <a:ea typeface="Calibri" panose="020F0502020204030204" pitchFamily="34" charset="0"/>
              </a:rPr>
              <a:t>র</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প্রচলন</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করেন</a:t>
            </a:r>
            <a:r>
              <a:rPr lang="en-IN" dirty="0" smtClean="0">
                <a:solidFill>
                  <a:srgbClr val="222222"/>
                </a:solidFill>
                <a:effectLst/>
                <a:latin typeface="Nirmala UI" panose="020B0502040204020203" pitchFamily="34" charset="0"/>
                <a:ea typeface="Calibri" panose="020F0502020204030204" pitchFamily="34" charset="0"/>
              </a:rPr>
              <a:t> ।</a:t>
            </a:r>
            <a:r>
              <a:rPr lang="en-IN" dirty="0" smtClean="0">
                <a:solidFill>
                  <a:srgbClr val="222222"/>
                </a:solidFill>
                <a:effectLst/>
                <a:latin typeface="Arial" panose="020B0604020202020204" pitchFamily="34" charset="0"/>
                <a:ea typeface="Calibri" panose="020F0502020204030204" pitchFamily="34" charset="0"/>
              </a:rPr>
              <a:t> </a:t>
            </a:r>
          </a:p>
          <a:p>
            <a:pPr marL="285750" indent="-285750">
              <a:lnSpc>
                <a:spcPct val="150000"/>
              </a:lnSpc>
              <a:buFont typeface="Wingdings" panose="05000000000000000000" pitchFamily="2" charset="2"/>
              <a:buChar char="v"/>
            </a:pP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আল</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ওয়ালিদ</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যখন</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খলিফা</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হন</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তখন</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মদিনায়</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মহম্মদের</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মসজিদে</a:t>
            </a:r>
            <a:r>
              <a:rPr lang="en-IN" dirty="0" smtClean="0">
                <a:solidFill>
                  <a:srgbClr val="222222"/>
                </a:solidFill>
                <a:effectLst/>
                <a:latin typeface="Arial" panose="020B0604020202020204" pitchFamily="34" charset="0"/>
                <a:ea typeface="Calibri" panose="020F0502020204030204" pitchFamily="34" charset="0"/>
              </a:rPr>
              <a:t> </a:t>
            </a:r>
            <a:r>
              <a:rPr lang="en-IN" b="1" dirty="0">
                <a:solidFill>
                  <a:srgbClr val="7030A0"/>
                </a:solidFill>
              </a:rPr>
              <a:t>Al-Masjid </a:t>
            </a:r>
            <a:r>
              <a:rPr lang="en-IN" b="1" dirty="0" smtClean="0">
                <a:solidFill>
                  <a:srgbClr val="7030A0"/>
                </a:solidFill>
              </a:rPr>
              <a:t>al-</a:t>
            </a:r>
            <a:r>
              <a:rPr lang="en-IN" b="1" dirty="0" err="1" smtClean="0">
                <a:solidFill>
                  <a:srgbClr val="7030A0"/>
                </a:solidFill>
              </a:rPr>
              <a:t>Nabawi</a:t>
            </a:r>
            <a:r>
              <a:rPr lang="en-IN" b="1" dirty="0" smtClean="0">
                <a:solidFill>
                  <a:srgbClr val="7030A0"/>
                </a:solidFill>
              </a:rPr>
              <a:t> </a:t>
            </a:r>
            <a:r>
              <a:rPr lang="en-IN" dirty="0" smtClean="0">
                <a:solidFill>
                  <a:srgbClr val="222222"/>
                </a:solidFill>
                <a:latin typeface="Nirmala UI" panose="020B0502040204020203" pitchFamily="34" charset="0"/>
              </a:rPr>
              <a:t>এ </a:t>
            </a:r>
            <a:r>
              <a:rPr lang="en-IN" dirty="0" err="1" smtClean="0">
                <a:solidFill>
                  <a:srgbClr val="222222"/>
                </a:solidFill>
                <a:effectLst/>
                <a:latin typeface="Nirmala UI" panose="020B0502040204020203" pitchFamily="34" charset="0"/>
                <a:ea typeface="Calibri" panose="020F0502020204030204" pitchFamily="34" charset="0"/>
              </a:rPr>
              <a:t>আরো</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মানুষকে</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সমবেত</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হতে</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পারেন</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তার</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জন্য</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তিনি</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একে</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প্রসারিত</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করেন</a:t>
            </a:r>
            <a:r>
              <a:rPr lang="en-IN" dirty="0" smtClean="0">
                <a:solidFill>
                  <a:srgbClr val="222222"/>
                </a:solidFill>
                <a:effectLst/>
                <a:latin typeface="Arial" panose="020B0604020202020204" pitchFamily="34" charset="0"/>
                <a:ea typeface="Calibri" panose="020F0502020204030204" pitchFamily="34" charset="0"/>
              </a:rPr>
              <a:t> </a:t>
            </a:r>
            <a:r>
              <a:rPr lang="en-IN" dirty="0" smtClean="0">
                <a:solidFill>
                  <a:srgbClr val="222222"/>
                </a:solidFill>
                <a:effectLst/>
                <a:latin typeface="Nirmala UI" panose="020B0502040204020203" pitchFamily="34" charset="0"/>
                <a:ea typeface="Calibri" panose="020F0502020204030204" pitchFamily="34" charset="0"/>
              </a:rPr>
              <a:t>।</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তিনি</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আরও</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চারটি</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মিনার</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নির্মাণ</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করেন</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এবং</a:t>
            </a:r>
            <a:r>
              <a:rPr lang="en-IN" dirty="0" smtClean="0">
                <a:solidFill>
                  <a:srgbClr val="222222"/>
                </a:solidFill>
                <a:effectLst/>
                <a:latin typeface="Arial" panose="020B0604020202020204" pitchFamily="34" charset="0"/>
                <a:ea typeface="Calibri" panose="020F0502020204030204" pitchFamily="34" charset="0"/>
              </a:rPr>
              <a:t> </a:t>
            </a:r>
            <a:r>
              <a:rPr lang="en-IN" i="1" dirty="0" err="1" smtClean="0">
                <a:solidFill>
                  <a:srgbClr val="222222"/>
                </a:solidFill>
                <a:effectLst/>
                <a:latin typeface="Arial" panose="020B0604020202020204" pitchFamily="34" charset="0"/>
                <a:ea typeface="Calibri" panose="020F0502020204030204" pitchFamily="34" charset="0"/>
              </a:rPr>
              <a:t>Qibla</a:t>
            </a:r>
            <a:r>
              <a:rPr lang="en-IN" dirty="0" smtClean="0">
                <a:solidFill>
                  <a:srgbClr val="222222"/>
                </a:solidFill>
                <a:effectLst/>
                <a:latin typeface="Arial" panose="020B0604020202020204" pitchFamily="34" charset="0"/>
                <a:ea typeface="Calibri" panose="020F0502020204030204" pitchFamily="34" charset="0"/>
              </a:rPr>
              <a:t> </a:t>
            </a:r>
            <a:r>
              <a:rPr lang="en-IN" dirty="0" smtClean="0">
                <a:solidFill>
                  <a:srgbClr val="222222"/>
                </a:solidFill>
                <a:effectLst/>
                <a:latin typeface="Nirmala UI" panose="020B0502040204020203" pitchFamily="34" charset="0"/>
                <a:ea typeface="Calibri" panose="020F0502020204030204" pitchFamily="34" charset="0"/>
              </a:rPr>
              <a:t>র</a:t>
            </a:r>
            <a:r>
              <a:rPr lang="en-IN" sz="1600"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দেয়ালে</a:t>
            </a:r>
            <a:r>
              <a:rPr lang="en-IN" dirty="0" smtClean="0">
                <a:solidFill>
                  <a:srgbClr val="222222"/>
                </a:solidFill>
                <a:effectLst/>
                <a:latin typeface="Arial" panose="020B0604020202020204" pitchFamily="34" charset="0"/>
                <a:ea typeface="Calibri" panose="020F0502020204030204" pitchFamily="34" charset="0"/>
              </a:rPr>
              <a:t> </a:t>
            </a:r>
            <a:r>
              <a:rPr lang="en-IN" b="1" i="1" dirty="0" err="1" smtClean="0">
                <a:solidFill>
                  <a:srgbClr val="800000"/>
                </a:solidFill>
                <a:effectLst/>
                <a:latin typeface="Arial" panose="020B0604020202020204" pitchFamily="34" charset="0"/>
                <a:ea typeface="Calibri" panose="020F0502020204030204" pitchFamily="34" charset="0"/>
              </a:rPr>
              <a:t>Mihrab</a:t>
            </a:r>
            <a:r>
              <a:rPr lang="en-IN" i="1" dirty="0" smtClean="0">
                <a:solidFill>
                  <a:srgbClr val="222222"/>
                </a:solidFill>
                <a:effectLst/>
                <a:latin typeface="Arial" panose="020B0604020202020204" pitchFamily="34" charset="0"/>
                <a:ea typeface="Calibri" panose="020F0502020204030204" pitchFamily="34" charset="0"/>
              </a:rPr>
              <a:t> ( </a:t>
            </a:r>
            <a:r>
              <a:rPr lang="en-US" sz="1400" dirty="0"/>
              <a:t>In Islam it became a symbol of a niche containing God's light placed in front of worshippers helping them to achieve sincerity and devotion during prayers. The other function of the </a:t>
            </a:r>
            <a:r>
              <a:rPr lang="en-US" sz="1400" dirty="0" err="1"/>
              <a:t>Mihrab</a:t>
            </a:r>
            <a:r>
              <a:rPr lang="en-US" sz="1400" dirty="0"/>
              <a:t> was a symbol indicating the direction of the </a:t>
            </a:r>
            <a:r>
              <a:rPr lang="en-US" sz="1400" dirty="0" err="1"/>
              <a:t>Qibla</a:t>
            </a:r>
            <a:r>
              <a:rPr lang="en-US" sz="1400" dirty="0"/>
              <a:t>, the Kaaba</a:t>
            </a:r>
            <a:r>
              <a:rPr lang="en-US" dirty="0" smtClean="0"/>
              <a:t>.) </a:t>
            </a:r>
            <a:r>
              <a:rPr lang="as-IN" dirty="0" smtClean="0"/>
              <a:t>নির্মাণ</a:t>
            </a:r>
            <a:r>
              <a:rPr lang="en-IN" dirty="0">
                <a:solidFill>
                  <a:srgbClr val="222222"/>
                </a:solidFill>
                <a:latin typeface="Nirmala UI" panose="020B0502040204020203"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করেন</a:t>
            </a:r>
            <a:r>
              <a:rPr lang="en-IN" dirty="0" smtClean="0">
                <a:solidFill>
                  <a:srgbClr val="222222"/>
                </a:solidFill>
                <a:effectLst/>
                <a:latin typeface="Nirmala UI" panose="020B0502040204020203" pitchFamily="34" charset="0"/>
                <a:ea typeface="Calibri" panose="020F0502020204030204" pitchFamily="34" charset="0"/>
              </a:rPr>
              <a:t> । </a:t>
            </a:r>
            <a:endParaRPr lang="en-IN" dirty="0"/>
          </a:p>
        </p:txBody>
      </p:sp>
    </p:spTree>
    <p:extLst>
      <p:ext uri="{BB962C8B-B14F-4D97-AF65-F5344CB8AC3E}">
        <p14:creationId xmlns:p14="http://schemas.microsoft.com/office/powerpoint/2010/main" val="3620611678"/>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0762" y="811369"/>
            <a:ext cx="5615188" cy="5539978"/>
          </a:xfrm>
          <a:prstGeom prst="rect">
            <a:avLst/>
          </a:prstGeom>
          <a:ln w="38100">
            <a:solidFill>
              <a:srgbClr val="660066"/>
            </a:solidFill>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lnSpc>
                <a:spcPct val="150000"/>
              </a:lnSpc>
              <a:buFont typeface="Wingdings" panose="05000000000000000000" pitchFamily="2" charset="2"/>
              <a:buChar char="v"/>
            </a:pPr>
            <a:r>
              <a:rPr lang="en-IN" dirty="0" smtClean="0">
                <a:solidFill>
                  <a:srgbClr val="222222"/>
                </a:solidFill>
                <a:latin typeface="Nirmala UI" panose="020B0502040204020203" pitchFamily="34" charset="0"/>
                <a:ea typeface="Calibri" panose="020F0502020204030204" pitchFamily="34" charset="0"/>
              </a:rPr>
              <a:t>তাঁ</a:t>
            </a:r>
            <a:r>
              <a:rPr lang="en-IN" dirty="0" smtClean="0">
                <a:solidFill>
                  <a:srgbClr val="222222"/>
                </a:solidFill>
                <a:effectLst/>
                <a:latin typeface="Nirmala UI" panose="020B0502040204020203" pitchFamily="34" charset="0"/>
                <a:ea typeface="Calibri" panose="020F0502020204030204" pitchFamily="34" charset="0"/>
              </a:rPr>
              <a:t>দের</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উল্লেখযোগ্য</a:t>
            </a:r>
            <a:r>
              <a:rPr lang="en-IN" dirty="0" smtClean="0">
                <a:solidFill>
                  <a:srgbClr val="222222"/>
                </a:solidFill>
                <a:effectLst/>
                <a:latin typeface="Arial" panose="020B0604020202020204" pitchFamily="34" charset="0"/>
                <a:ea typeface="Calibri" panose="020F0502020204030204" pitchFamily="34" charset="0"/>
              </a:rPr>
              <a:t> </a:t>
            </a:r>
            <a:r>
              <a:rPr lang="en-IN" dirty="0" smtClean="0">
                <a:solidFill>
                  <a:srgbClr val="222222"/>
                </a:solidFill>
                <a:effectLst/>
                <a:latin typeface="Nirmala UI" panose="020B0502040204020203" pitchFamily="34" charset="0"/>
                <a:ea typeface="Calibri" panose="020F0502020204030204" pitchFamily="34" charset="0"/>
              </a:rPr>
              <a:t>স্থাপত্যকীর্তির</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মধ্যে</a:t>
            </a:r>
            <a:r>
              <a:rPr lang="en-IN" dirty="0" smtClean="0">
                <a:solidFill>
                  <a:srgbClr val="222222"/>
                </a:solidFill>
                <a:effectLst/>
                <a:latin typeface="Arial" panose="020B0604020202020204" pitchFamily="34" charset="0"/>
                <a:ea typeface="Calibri" panose="020F0502020204030204" pitchFamily="34" charset="0"/>
              </a:rPr>
              <a:t> </a:t>
            </a:r>
            <a:r>
              <a:rPr lang="en-IN" dirty="0" err="1" smtClean="0">
                <a:solidFill>
                  <a:srgbClr val="222222"/>
                </a:solidFill>
                <a:effectLst/>
                <a:latin typeface="Nirmala UI" panose="020B0502040204020203" pitchFamily="34" charset="0"/>
                <a:ea typeface="Calibri" panose="020F0502020204030204" pitchFamily="34" charset="0"/>
              </a:rPr>
              <a:t>অন্যতম</a:t>
            </a:r>
            <a:r>
              <a:rPr lang="en-IN" dirty="0" smtClean="0">
                <a:solidFill>
                  <a:srgbClr val="222222"/>
                </a:solidFill>
                <a:effectLst/>
                <a:latin typeface="Arial" panose="020B0604020202020204" pitchFamily="34" charset="0"/>
                <a:ea typeface="Calibri" panose="020F0502020204030204" pitchFamily="34" charset="0"/>
              </a:rPr>
              <a:t> Dome of the Rock </a:t>
            </a:r>
            <a:r>
              <a:rPr lang="as-IN" dirty="0" smtClean="0"/>
              <a:t>স্থাপত্যে </a:t>
            </a:r>
            <a:r>
              <a:rPr lang="as-IN" dirty="0"/>
              <a:t>প্রাপ্ত একটি </a:t>
            </a:r>
            <a:r>
              <a:rPr lang="en-IN" sz="2000" i="1" dirty="0">
                <a:solidFill>
                  <a:srgbClr val="800000"/>
                </a:solidFill>
              </a:rPr>
              <a:t>Kufic </a:t>
            </a:r>
            <a:r>
              <a:rPr lang="as-IN" dirty="0"/>
              <a:t>স্ক্রিপ্টের  ইনস্ক্রিপশন অনুযায়ী </a:t>
            </a:r>
            <a:r>
              <a:rPr lang="en-IN" dirty="0" smtClean="0"/>
              <a:t>৬৯১-৬৯২ </a:t>
            </a:r>
            <a:r>
              <a:rPr lang="as-IN" dirty="0" smtClean="0"/>
              <a:t>এর </a:t>
            </a:r>
            <a:r>
              <a:rPr lang="as-IN" dirty="0"/>
              <a:t>মধ্যে এই স্থাপত্যের নির্মাণ সম্পন্ন করেছিলেন খলিফা আবেদ আল মালিক । তবে খলিফা দ্বিতীয় ওমরের সময় থেকেই এই মসজিদ ছিল বলে শোনা যায় </a:t>
            </a:r>
            <a:r>
              <a:rPr lang="en-IN" dirty="0" smtClean="0"/>
              <a:t>, </a:t>
            </a:r>
            <a:r>
              <a:rPr lang="as-IN" dirty="0" smtClean="0"/>
              <a:t>যেসময়ে </a:t>
            </a:r>
            <a:r>
              <a:rPr lang="as-IN" dirty="0"/>
              <a:t>মুসলিমরা জেরুজালেম শাসন </a:t>
            </a:r>
            <a:r>
              <a:rPr lang="as-IN" dirty="0" smtClean="0"/>
              <a:t>করতো</a:t>
            </a:r>
            <a:r>
              <a:rPr lang="en-IN" dirty="0" smtClean="0"/>
              <a:t> </a:t>
            </a:r>
            <a:r>
              <a:rPr lang="as-IN" dirty="0" smtClean="0"/>
              <a:t>। </a:t>
            </a:r>
            <a:endParaRPr lang="en-IN" dirty="0" smtClean="0"/>
          </a:p>
          <a:p>
            <a:pPr marL="285750" indent="-285750">
              <a:lnSpc>
                <a:spcPct val="150000"/>
              </a:lnSpc>
              <a:buFont typeface="Wingdings" panose="05000000000000000000" pitchFamily="2" charset="2"/>
              <a:buChar char="v"/>
            </a:pPr>
            <a:r>
              <a:rPr lang="as-IN" dirty="0" smtClean="0"/>
              <a:t>সম্ভবত বাইজানটাইন </a:t>
            </a:r>
            <a:r>
              <a:rPr lang="as-IN" dirty="0"/>
              <a:t>চার্চ এবং প্রাসাদের অনুসরণে </a:t>
            </a:r>
            <a:r>
              <a:rPr lang="as-IN" dirty="0" smtClean="0"/>
              <a:t> </a:t>
            </a:r>
            <a:r>
              <a:rPr lang="as-IN" dirty="0"/>
              <a:t>খলিফা আবেদ আল-মালিক এটি নির্মাণ করে মসজিদ আল-আকসার অবস্থানকে আরো গৌরবান্বিত করতে </a:t>
            </a:r>
            <a:r>
              <a:rPr lang="as-IN" dirty="0" smtClean="0"/>
              <a:t>চেয়েছিলেন</a:t>
            </a:r>
            <a:r>
              <a:rPr lang="en-IN" dirty="0" smtClean="0"/>
              <a:t> </a:t>
            </a:r>
            <a:r>
              <a:rPr lang="as-IN" dirty="0" smtClean="0"/>
              <a:t>।</a:t>
            </a:r>
            <a:r>
              <a:rPr lang="as-IN" dirty="0"/>
              <a:t> </a:t>
            </a:r>
            <a:r>
              <a:rPr lang="as-IN" dirty="0" smtClean="0"/>
              <a:t>অটোমান সাম্রা</a:t>
            </a:r>
            <a:r>
              <a:rPr lang="en-IN" dirty="0" err="1" smtClean="0"/>
              <a:t>জ্যের</a:t>
            </a:r>
            <a:r>
              <a:rPr lang="en-IN" dirty="0" smtClean="0"/>
              <a:t> </a:t>
            </a:r>
            <a:r>
              <a:rPr lang="en-IN" dirty="0" err="1" smtClean="0"/>
              <a:t>সময়</a:t>
            </a:r>
            <a:r>
              <a:rPr lang="as-IN" dirty="0" smtClean="0"/>
              <a:t> </a:t>
            </a:r>
            <a:r>
              <a:rPr lang="as-IN" dirty="0"/>
              <a:t>এবং </a:t>
            </a:r>
            <a:r>
              <a:rPr lang="as-IN" dirty="0" smtClean="0"/>
              <a:t>পরবর্তীকালে সোনায় </a:t>
            </a:r>
            <a:r>
              <a:rPr lang="as-IN" dirty="0"/>
              <a:t>মোড়া ছাদসহ এর বহিরঙ্গে অনেক পরিবর্তন এসেছিল </a:t>
            </a:r>
            <a:r>
              <a:rPr lang="as-IN" dirty="0" smtClean="0"/>
              <a:t>।</a:t>
            </a:r>
            <a:r>
              <a:rPr lang="en-IN" dirty="0" smtClean="0"/>
              <a:t>  </a:t>
            </a:r>
            <a:endParaRPr lang="en-IN" dirty="0"/>
          </a:p>
        </p:txBody>
      </p:sp>
      <p:pic>
        <p:nvPicPr>
          <p:cNvPr id="9" name="Picture 8" descr="Dome of the Rock in Jerusalem, Israel, built 685-691."/>
          <p:cNvPicPr/>
          <p:nvPr/>
        </p:nvPicPr>
        <p:blipFill>
          <a:blip r:embed="rId2">
            <a:extLst>
              <a:ext uri="{28A0092B-C50C-407E-A947-70E740481C1C}">
                <a14:useLocalDpi xmlns:a14="http://schemas.microsoft.com/office/drawing/2010/main" val="0"/>
              </a:ext>
            </a:extLst>
          </a:blip>
          <a:srcRect/>
          <a:stretch>
            <a:fillRect/>
          </a:stretch>
        </p:blipFill>
        <p:spPr bwMode="auto">
          <a:xfrm>
            <a:off x="6259131" y="811370"/>
            <a:ext cx="5331855" cy="4881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rot="10800000" flipH="1" flipV="1">
            <a:off x="6259131" y="5895711"/>
            <a:ext cx="5422007" cy="461665"/>
          </a:xfrm>
          <a:prstGeom prst="rect">
            <a:avLst/>
          </a:prstGeom>
          <a:ln w="3810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300"/>
              </a:spcAft>
            </a:pPr>
            <a:r>
              <a:rPr lang="en-IN" b="1" dirty="0" smtClean="0">
                <a:effectLst/>
                <a:latin typeface="Georgia" panose="02040502050405020303" pitchFamily="18" charset="0"/>
                <a:ea typeface="Times New Roman" panose="02020603050405020304" pitchFamily="18" charset="0"/>
              </a:rPr>
              <a:t>Dome of the Rock </a:t>
            </a:r>
            <a:r>
              <a:rPr lang="en-IN" b="1" dirty="0" smtClean="0">
                <a:effectLst/>
                <a:latin typeface="Arial" panose="020B0604020202020204" pitchFamily="34" charset="0"/>
                <a:ea typeface="Times New Roman" panose="02020603050405020304" pitchFamily="18" charset="0"/>
              </a:rPr>
              <a:t>in the </a:t>
            </a:r>
            <a:r>
              <a:rPr lang="en-IN" b="1" u="sng" dirty="0" smtClean="0">
                <a:solidFill>
                  <a:srgbClr val="0000FF"/>
                </a:solidFill>
                <a:effectLst/>
                <a:latin typeface="Arial" panose="020B0604020202020204" pitchFamily="34" charset="0"/>
                <a:ea typeface="Times New Roman" panose="02020603050405020304" pitchFamily="18" charset="0"/>
                <a:hlinkClick r:id="rId3"/>
              </a:rPr>
              <a:t>Old City of Jerusalem</a:t>
            </a:r>
            <a:r>
              <a:rPr lang="en-IN" sz="1400" b="1" dirty="0" smtClean="0">
                <a:solidFill>
                  <a:srgbClr val="202122"/>
                </a:solidFill>
                <a:effectLst/>
                <a:latin typeface="Arial" panose="020B0604020202020204" pitchFamily="34" charset="0"/>
                <a:ea typeface="Times New Roman" panose="02020603050405020304" pitchFamily="18" charset="0"/>
              </a:rPr>
              <a:t>.</a:t>
            </a:r>
            <a:r>
              <a:rPr lang="en-IN" sz="2400" b="1" dirty="0" smtClean="0">
                <a:solidFill>
                  <a:srgbClr val="1A1A1A"/>
                </a:solidFill>
                <a:effectLst/>
                <a:latin typeface="Georgia" panose="02040502050405020303" pitchFamily="18" charset="0"/>
                <a:ea typeface="Times New Roman" panose="02020603050405020304" pitchFamily="18" charset="0"/>
              </a:rPr>
              <a:t> </a:t>
            </a:r>
            <a:endParaRPr lang="en-IN" sz="3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2808038"/>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upload.wikimedia.org/wikipedia/commons/thumb/d/d7/Damascus%2C_Syria%2C_The_Umayyad_Mosque%2C_The_Courtyard.jpg/800px-Damascus%2C_Syria%2C_The_Umayyad_Mosque%2C_The_Courtyard.jpg"/>
          <p:cNvPicPr/>
          <p:nvPr/>
        </p:nvPicPr>
        <p:blipFill>
          <a:blip r:embed="rId2">
            <a:extLst>
              <a:ext uri="{28A0092B-C50C-407E-A947-70E740481C1C}">
                <a14:useLocalDpi xmlns:a14="http://schemas.microsoft.com/office/drawing/2010/main" val="0"/>
              </a:ext>
            </a:extLst>
          </a:blip>
          <a:srcRect/>
          <a:stretch>
            <a:fillRect/>
          </a:stretch>
        </p:blipFill>
        <p:spPr bwMode="auto">
          <a:xfrm>
            <a:off x="2112136" y="425004"/>
            <a:ext cx="8087932" cy="3464416"/>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rot="10800000" flipV="1">
            <a:off x="2112135" y="4253197"/>
            <a:ext cx="8178083" cy="2169825"/>
          </a:xfrm>
          <a:prstGeom prst="rect">
            <a:avLst/>
          </a:prstGeom>
          <a:ln w="38100">
            <a:solidFill>
              <a:srgbClr val="7030A0"/>
            </a:solidFill>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lnSpc>
                <a:spcPct val="150000"/>
              </a:lnSpc>
              <a:buFont typeface="Wingdings" panose="05000000000000000000" pitchFamily="2" charset="2"/>
              <a:buChar char="v"/>
            </a:pPr>
            <a:r>
              <a:rPr lang="as-IN" b="0" i="0" dirty="0" smtClean="0">
                <a:solidFill>
                  <a:srgbClr val="222222"/>
                </a:solidFill>
                <a:effectLst/>
                <a:latin typeface="Arial" panose="020B0604020202020204" pitchFamily="34" charset="0"/>
              </a:rPr>
              <a:t>উমায়েদদের আরেকটি গুরুত্বপূর্ণ মসজিদ -- </a:t>
            </a:r>
            <a:r>
              <a:rPr lang="as-IN" b="1" i="0" dirty="0" smtClean="0">
                <a:solidFill>
                  <a:srgbClr val="800000"/>
                </a:solidFill>
                <a:effectLst/>
                <a:latin typeface="Arial" panose="020B0604020202020204" pitchFamily="34" charset="0"/>
              </a:rPr>
              <a:t>দামাস্কাসের মসজিদ </a:t>
            </a:r>
            <a:r>
              <a:rPr lang="as-IN" b="0" i="0" dirty="0" smtClean="0">
                <a:solidFill>
                  <a:srgbClr val="222222"/>
                </a:solidFill>
                <a:effectLst/>
                <a:latin typeface="Arial" panose="020B0604020202020204" pitchFamily="34" charset="0"/>
              </a:rPr>
              <a:t>। দামাস্কাসে ইসলাম ধর্মপ্রচারের পর খলিফা আল ওয়ালিদ </a:t>
            </a:r>
            <a:r>
              <a:rPr lang="en-IN" b="0" i="0" dirty="0" smtClean="0">
                <a:solidFill>
                  <a:srgbClr val="222222"/>
                </a:solidFill>
                <a:effectLst/>
                <a:latin typeface="Arial" panose="020B0604020202020204" pitchFamily="34" charset="0"/>
              </a:rPr>
              <a:t>John the Baptist </a:t>
            </a:r>
            <a:r>
              <a:rPr lang="as-IN" b="0" i="0" dirty="0" smtClean="0">
                <a:solidFill>
                  <a:srgbClr val="222222"/>
                </a:solidFill>
                <a:effectLst/>
                <a:latin typeface="Arial" panose="020B0604020202020204" pitchFamily="34" charset="0"/>
              </a:rPr>
              <a:t>এর একটি অবহেলিত মন্দির ক্রয় করে একে </a:t>
            </a:r>
            <a:r>
              <a:rPr lang="en-IN" b="0" i="0" dirty="0" smtClean="0">
                <a:solidFill>
                  <a:srgbClr val="222222"/>
                </a:solidFill>
                <a:effectLst/>
                <a:latin typeface="Arial" panose="020B0604020202020204" pitchFamily="34" charset="0"/>
              </a:rPr>
              <a:t>Great Mosque </a:t>
            </a:r>
            <a:r>
              <a:rPr lang="as-IN" b="0" i="0" dirty="0" smtClean="0">
                <a:solidFill>
                  <a:srgbClr val="222222"/>
                </a:solidFill>
                <a:effectLst/>
                <a:latin typeface="Arial" panose="020B0604020202020204" pitchFamily="34" charset="0"/>
              </a:rPr>
              <a:t>এ রূপান্তরিত করেন । এই দুটি স্থাপত্যেরই অসাধারণ ফুললতাপাতাসমন্বিত কারুকার্য সম্ভবত সিরীয় প্রভাবের ফলে তৈরি হয়েছিল । </a:t>
            </a:r>
            <a:endParaRPr lang="en-IN" dirty="0"/>
          </a:p>
        </p:txBody>
      </p:sp>
      <p:sp>
        <p:nvSpPr>
          <p:cNvPr id="6" name="Rectangle 5"/>
          <p:cNvSpPr/>
          <p:nvPr/>
        </p:nvSpPr>
        <p:spPr>
          <a:xfrm>
            <a:off x="3271546" y="3886643"/>
            <a:ext cx="5088252" cy="369332"/>
          </a:xfrm>
          <a:prstGeom prst="rect">
            <a:avLst/>
          </a:prstGeom>
        </p:spPr>
        <p:txBody>
          <a:bodyPr wrap="none">
            <a:spAutoFit/>
          </a:bodyPr>
          <a:lstStyle/>
          <a:p>
            <a:r>
              <a:rPr lang="en-IN" sz="1600" b="1" dirty="0" smtClean="0">
                <a:solidFill>
                  <a:srgbClr val="800000"/>
                </a:solidFill>
                <a:effectLst/>
                <a:latin typeface="Arial" panose="020B0604020202020204" pitchFamily="34" charset="0"/>
                <a:ea typeface="Calibri" panose="020F0502020204030204" pitchFamily="34" charset="0"/>
              </a:rPr>
              <a:t>The Courtyard of </a:t>
            </a:r>
            <a:r>
              <a:rPr lang="en-IN" sz="1600" b="1" u="sng" dirty="0" smtClean="0">
                <a:solidFill>
                  <a:srgbClr val="800000"/>
                </a:solidFill>
                <a:effectLst/>
                <a:latin typeface="Arial" panose="020B0604020202020204" pitchFamily="34" charset="0"/>
                <a:ea typeface="Calibri" panose="020F0502020204030204" pitchFamily="34" charset="0"/>
                <a:hlinkClick r:id="rId3" tooltip="Umayyad Mosque"/>
              </a:rPr>
              <a:t>Umayyad Mosque</a:t>
            </a:r>
            <a:r>
              <a:rPr lang="en-IN" sz="1600" b="1" dirty="0" smtClean="0">
                <a:solidFill>
                  <a:srgbClr val="800000"/>
                </a:solidFill>
                <a:effectLst/>
                <a:latin typeface="Arial" panose="020B0604020202020204" pitchFamily="34" charset="0"/>
                <a:ea typeface="Calibri" panose="020F0502020204030204" pitchFamily="34" charset="0"/>
              </a:rPr>
              <a:t> in Damascus</a:t>
            </a:r>
            <a:r>
              <a:rPr lang="en-IN" b="1" dirty="0" smtClean="0">
                <a:solidFill>
                  <a:srgbClr val="800000"/>
                </a:solidFill>
                <a:effectLst/>
                <a:latin typeface="Arial" panose="020B0604020202020204" pitchFamily="34" charset="0"/>
                <a:ea typeface="Calibri" panose="020F0502020204030204" pitchFamily="34" charset="0"/>
              </a:rPr>
              <a:t>, </a:t>
            </a:r>
            <a:endParaRPr lang="en-IN" b="1" dirty="0">
              <a:solidFill>
                <a:srgbClr val="800000"/>
              </a:solidFill>
            </a:endParaRPr>
          </a:p>
        </p:txBody>
      </p:sp>
    </p:spTree>
    <p:extLst>
      <p:ext uri="{BB962C8B-B14F-4D97-AF65-F5344CB8AC3E}">
        <p14:creationId xmlns:p14="http://schemas.microsoft.com/office/powerpoint/2010/main" val="351826811"/>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upload.wikimedia.org/wikipedia/commons/thumb/8/8d/Eagle_Dome2%28js%29.jpg/800px-Eagle_Dome2%28js%29.jpg"/>
          <p:cNvPicPr/>
          <p:nvPr/>
        </p:nvPicPr>
        <p:blipFill>
          <a:blip r:embed="rId2">
            <a:extLst>
              <a:ext uri="{28A0092B-C50C-407E-A947-70E740481C1C}">
                <a14:useLocalDpi xmlns:a14="http://schemas.microsoft.com/office/drawing/2010/main" val="0"/>
              </a:ext>
            </a:extLst>
          </a:blip>
          <a:srcRect/>
          <a:stretch>
            <a:fillRect/>
          </a:stretch>
        </p:blipFill>
        <p:spPr bwMode="auto">
          <a:xfrm>
            <a:off x="1213834" y="508015"/>
            <a:ext cx="4322262" cy="4211392"/>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6259132" y="1171977"/>
            <a:ext cx="4932609" cy="1754326"/>
          </a:xfrm>
          <a:prstGeom prst="rect">
            <a:avLst/>
          </a:prstGeom>
          <a:ln w="38100">
            <a:solidFill>
              <a:srgbClr val="7030A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nSpc>
                <a:spcPct val="150000"/>
              </a:lnSpc>
              <a:buFont typeface="Wingdings" panose="05000000000000000000" pitchFamily="2" charset="2"/>
              <a:buChar char="v"/>
            </a:pPr>
            <a:r>
              <a:rPr lang="en-IN" b="1" dirty="0" smtClean="0">
                <a:solidFill>
                  <a:srgbClr val="800000"/>
                </a:solidFill>
                <a:effectLst/>
                <a:latin typeface="Arial" panose="020B0604020202020204" pitchFamily="34" charset="0"/>
                <a:ea typeface="Calibri" panose="020F0502020204030204" pitchFamily="34" charset="0"/>
              </a:rPr>
              <a:t>Dome of the Rock </a:t>
            </a:r>
            <a:r>
              <a:rPr lang="en-IN" dirty="0" err="1" smtClean="0">
                <a:solidFill>
                  <a:srgbClr val="222222"/>
                </a:solidFill>
                <a:effectLst/>
                <a:latin typeface="Arial" panose="020B0604020202020204" pitchFamily="34" charset="0"/>
                <a:ea typeface="Calibri" panose="020F0502020204030204" pitchFamily="34" charset="0"/>
              </a:rPr>
              <a:t>এবং</a:t>
            </a:r>
            <a:r>
              <a:rPr lang="en-IN" dirty="0" smtClean="0">
                <a:solidFill>
                  <a:srgbClr val="222222"/>
                </a:solidFill>
                <a:effectLst/>
                <a:latin typeface="Arial" panose="020B0604020202020204" pitchFamily="34" charset="0"/>
                <a:ea typeface="Calibri" panose="020F0502020204030204" pitchFamily="34" charset="0"/>
              </a:rPr>
              <a:t> </a:t>
            </a:r>
            <a:r>
              <a:rPr lang="as-IN" b="1" i="0" dirty="0" smtClean="0">
                <a:solidFill>
                  <a:srgbClr val="800000"/>
                </a:solidFill>
                <a:effectLst/>
                <a:latin typeface="Arial" panose="020B0604020202020204" pitchFamily="34" charset="0"/>
              </a:rPr>
              <a:t>দামাস্কাসের মসজিদ </a:t>
            </a:r>
            <a:r>
              <a:rPr lang="en-IN" b="1" i="0" dirty="0" smtClean="0">
                <a:solidFill>
                  <a:srgbClr val="800000"/>
                </a:solidFill>
                <a:effectLst/>
                <a:latin typeface="Arial" panose="020B0604020202020204" pitchFamily="34" charset="0"/>
              </a:rPr>
              <a:t>-- </a:t>
            </a:r>
            <a:r>
              <a:rPr lang="as-IN" b="0" i="0" dirty="0" smtClean="0">
                <a:solidFill>
                  <a:srgbClr val="222222"/>
                </a:solidFill>
                <a:effectLst/>
                <a:latin typeface="Arial" panose="020B0604020202020204" pitchFamily="34" charset="0"/>
              </a:rPr>
              <a:t>এই দুটি স্থাপত্যেরই অসাধারণ ফুললতাপাতাসমন্বিত কারুকার্য সম্ভবত সিরীয় প্রভাবের ফলে তৈরি হয়েছিল । </a:t>
            </a:r>
            <a:endParaRPr lang="en-IN" dirty="0"/>
          </a:p>
        </p:txBody>
      </p:sp>
      <p:sp>
        <p:nvSpPr>
          <p:cNvPr id="6" name="Rectangle 5"/>
          <p:cNvSpPr/>
          <p:nvPr/>
        </p:nvSpPr>
        <p:spPr>
          <a:xfrm rot="10800000" flipV="1">
            <a:off x="5962917" y="3890665"/>
            <a:ext cx="4687909" cy="646331"/>
          </a:xfrm>
          <a:prstGeom prst="rect">
            <a:avLst/>
          </a:prstGeom>
          <a:ln w="38100">
            <a:solidFill>
              <a:srgbClr val="80000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IN" dirty="0" smtClean="0">
                <a:solidFill>
                  <a:srgbClr val="202122"/>
                </a:solidFill>
                <a:effectLst/>
                <a:latin typeface="Arial" panose="020B0604020202020204" pitchFamily="34" charset="0"/>
                <a:ea typeface="Calibri" panose="020F0502020204030204" pitchFamily="34" charset="0"/>
              </a:rPr>
              <a:t>Facade of </a:t>
            </a:r>
            <a:r>
              <a:rPr lang="en-IN" u="sng" dirty="0" smtClean="0">
                <a:solidFill>
                  <a:srgbClr val="0645AD"/>
                </a:solidFill>
                <a:effectLst/>
                <a:latin typeface="Arial" panose="020B0604020202020204" pitchFamily="34" charset="0"/>
                <a:ea typeface="Calibri" panose="020F0502020204030204" pitchFamily="34" charset="0"/>
                <a:hlinkClick r:id="rId3" tooltip="Umayyad Mosque"/>
              </a:rPr>
              <a:t>Umayyad Mosque</a:t>
            </a:r>
            <a:r>
              <a:rPr lang="en-IN" dirty="0" smtClean="0">
                <a:solidFill>
                  <a:srgbClr val="202122"/>
                </a:solidFill>
                <a:effectLst/>
                <a:latin typeface="Arial" panose="020B0604020202020204" pitchFamily="34" charset="0"/>
                <a:ea typeface="Calibri" panose="020F0502020204030204" pitchFamily="34" charset="0"/>
              </a:rPr>
              <a:t> in </a:t>
            </a:r>
            <a:r>
              <a:rPr lang="en-IN" u="sng" dirty="0" smtClean="0">
                <a:solidFill>
                  <a:srgbClr val="0645AD"/>
                </a:solidFill>
                <a:effectLst/>
                <a:latin typeface="Arial" panose="020B0604020202020204" pitchFamily="34" charset="0"/>
                <a:ea typeface="Calibri" panose="020F0502020204030204" pitchFamily="34" charset="0"/>
                <a:hlinkClick r:id="rId4" tooltip="Damascus"/>
              </a:rPr>
              <a:t>Damascus</a:t>
            </a:r>
            <a:r>
              <a:rPr lang="en-IN" dirty="0" smtClean="0">
                <a:solidFill>
                  <a:srgbClr val="202122"/>
                </a:solidFill>
                <a:effectLst/>
                <a:latin typeface="Arial" panose="020B0604020202020204" pitchFamily="34" charset="0"/>
                <a:ea typeface="Calibri" panose="020F0502020204030204" pitchFamily="34" charset="0"/>
              </a:rPr>
              <a:t>, after much of renovations</a:t>
            </a:r>
            <a:r>
              <a:rPr lang="en-IN"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IN" dirty="0"/>
          </a:p>
        </p:txBody>
      </p:sp>
    </p:spTree>
    <p:extLst>
      <p:ext uri="{BB962C8B-B14F-4D97-AF65-F5344CB8AC3E}">
        <p14:creationId xmlns:p14="http://schemas.microsoft.com/office/powerpoint/2010/main" val="2968222543"/>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0800000" flipV="1">
            <a:off x="989320" y="570667"/>
            <a:ext cx="10073632" cy="1338828"/>
          </a:xfrm>
          <a:prstGeom prst="rect">
            <a:avLst/>
          </a:prstGeom>
          <a:ln w="38100">
            <a:solidFill>
              <a:srgbClr val="660066"/>
            </a:solidFill>
          </a:ln>
        </p:spPr>
        <p:txBody>
          <a:bodyPr wrap="square">
            <a:spAutoFit/>
          </a:bodyPr>
          <a:lstStyle/>
          <a:p>
            <a:pPr marL="285750" indent="-285750">
              <a:lnSpc>
                <a:spcPct val="150000"/>
              </a:lnSpc>
              <a:buFont typeface="Wingdings" panose="05000000000000000000" pitchFamily="2" charset="2"/>
              <a:buChar char="v"/>
            </a:pPr>
            <a:r>
              <a:rPr lang="as-IN" dirty="0">
                <a:solidFill>
                  <a:srgbClr val="222222"/>
                </a:solidFill>
                <a:latin typeface="Arial" panose="020B0604020202020204" pitchFamily="34" charset="0"/>
              </a:rPr>
              <a:t>উমায়েদরা দৃঢ় প্রাচীর দ্বারা সুরক্ষিত এবং বিলাসের সমস্ত সুবিধাযুক্ত অসংখ্য দুর্গসহ  প্রাসাদ নির্মাণ করেছিলেন। </a:t>
            </a:r>
            <a:r>
              <a:rPr lang="as-IN" dirty="0" smtClean="0">
                <a:solidFill>
                  <a:srgbClr val="222222"/>
                </a:solidFill>
                <a:latin typeface="Arial" panose="020B0604020202020204" pitchFamily="34" charset="0"/>
              </a:rPr>
              <a:t>এগুলোর </a:t>
            </a:r>
            <a:r>
              <a:rPr lang="as-IN" dirty="0">
                <a:solidFill>
                  <a:srgbClr val="222222"/>
                </a:solidFill>
                <a:latin typeface="Arial" panose="020B0604020202020204" pitchFamily="34" charset="0"/>
              </a:rPr>
              <a:t>মধ্যে উল্লেখযোগ্য </a:t>
            </a:r>
            <a:r>
              <a:rPr lang="as-IN" dirty="0">
                <a:solidFill>
                  <a:srgbClr val="800000"/>
                </a:solidFill>
                <a:latin typeface="Arial" panose="020B0604020202020204" pitchFamily="34" charset="0"/>
              </a:rPr>
              <a:t>--</a:t>
            </a:r>
            <a:r>
              <a:rPr lang="en-IN" dirty="0">
                <a:solidFill>
                  <a:srgbClr val="800000"/>
                </a:solidFill>
                <a:latin typeface="Arial" panose="020B0604020202020204" pitchFamily="34" charset="0"/>
              </a:rPr>
              <a:t> </a:t>
            </a:r>
            <a:r>
              <a:rPr lang="en-IN" b="1" dirty="0" err="1">
                <a:solidFill>
                  <a:srgbClr val="800000"/>
                </a:solidFill>
              </a:rPr>
              <a:t>জর্ডনের</a:t>
            </a:r>
            <a:r>
              <a:rPr lang="en-IN" b="1" dirty="0">
                <a:solidFill>
                  <a:srgbClr val="800000"/>
                </a:solidFill>
              </a:rPr>
              <a:t> Qasr </a:t>
            </a:r>
            <a:r>
              <a:rPr lang="en-IN" b="1" dirty="0" err="1">
                <a:solidFill>
                  <a:srgbClr val="800000"/>
                </a:solidFill>
              </a:rPr>
              <a:t>Amra</a:t>
            </a:r>
            <a:r>
              <a:rPr lang="en-IN" b="1" dirty="0">
                <a:solidFill>
                  <a:srgbClr val="800000"/>
                </a:solidFill>
              </a:rPr>
              <a:t> ( </a:t>
            </a:r>
            <a:r>
              <a:rPr lang="en-IN" b="1" dirty="0" smtClean="0">
                <a:solidFill>
                  <a:srgbClr val="800000"/>
                </a:solidFill>
              </a:rPr>
              <a:t>715 ) </a:t>
            </a:r>
            <a:r>
              <a:rPr lang="en-IN" b="1" dirty="0">
                <a:solidFill>
                  <a:srgbClr val="800000"/>
                </a:solidFill>
              </a:rPr>
              <a:t>, </a:t>
            </a:r>
            <a:r>
              <a:rPr lang="en-IN" b="1" dirty="0" smtClean="0">
                <a:solidFill>
                  <a:srgbClr val="800000"/>
                </a:solidFill>
              </a:rPr>
              <a:t>Qasr </a:t>
            </a:r>
            <a:r>
              <a:rPr lang="en-IN" b="1" dirty="0">
                <a:solidFill>
                  <a:srgbClr val="800000"/>
                </a:solidFill>
              </a:rPr>
              <a:t>al-</a:t>
            </a:r>
            <a:r>
              <a:rPr lang="en-IN" b="1" dirty="0" err="1">
                <a:solidFill>
                  <a:srgbClr val="800000"/>
                </a:solidFill>
              </a:rPr>
              <a:t>Kharanah</a:t>
            </a:r>
            <a:r>
              <a:rPr lang="en-IN" b="1" dirty="0">
                <a:solidFill>
                  <a:srgbClr val="800000"/>
                </a:solidFill>
              </a:rPr>
              <a:t> ( </a:t>
            </a:r>
            <a:r>
              <a:rPr lang="en-IN" b="1" dirty="0" smtClean="0">
                <a:solidFill>
                  <a:srgbClr val="800000"/>
                </a:solidFill>
              </a:rPr>
              <a:t>711 ) </a:t>
            </a:r>
            <a:r>
              <a:rPr lang="en-IN" b="1" dirty="0">
                <a:solidFill>
                  <a:srgbClr val="800000"/>
                </a:solidFill>
              </a:rPr>
              <a:t>, </a:t>
            </a:r>
            <a:r>
              <a:rPr lang="en-IN" b="1" dirty="0">
                <a:solidFill>
                  <a:srgbClr val="0070C0"/>
                </a:solidFill>
              </a:rPr>
              <a:t>Khirbet al-</a:t>
            </a:r>
            <a:r>
              <a:rPr lang="en-IN" b="1" dirty="0" err="1">
                <a:solidFill>
                  <a:srgbClr val="0070C0"/>
                </a:solidFill>
              </a:rPr>
              <a:t>Mafjar</a:t>
            </a:r>
            <a:r>
              <a:rPr lang="en-IN" b="1" dirty="0">
                <a:solidFill>
                  <a:srgbClr val="0070C0"/>
                </a:solidFill>
              </a:rPr>
              <a:t> </a:t>
            </a:r>
            <a:r>
              <a:rPr lang="en-IN" b="1" dirty="0" smtClean="0">
                <a:solidFill>
                  <a:srgbClr val="800000"/>
                </a:solidFill>
              </a:rPr>
              <a:t>এ </a:t>
            </a:r>
            <a:r>
              <a:rPr lang="en-IN" b="1" dirty="0" err="1" smtClean="0">
                <a:solidFill>
                  <a:srgbClr val="800000"/>
                </a:solidFill>
              </a:rPr>
              <a:t>নির্মিত</a:t>
            </a:r>
            <a:r>
              <a:rPr lang="en-IN" b="1" dirty="0" smtClean="0">
                <a:solidFill>
                  <a:srgbClr val="800000"/>
                </a:solidFill>
              </a:rPr>
              <a:t> হিসাম </a:t>
            </a:r>
            <a:r>
              <a:rPr lang="en-IN" b="1" dirty="0" err="1" smtClean="0">
                <a:solidFill>
                  <a:srgbClr val="800000"/>
                </a:solidFill>
              </a:rPr>
              <a:t>প্যালেস</a:t>
            </a:r>
            <a:r>
              <a:rPr lang="en-IN" b="1" dirty="0" smtClean="0">
                <a:solidFill>
                  <a:srgbClr val="800000"/>
                </a:solidFill>
              </a:rPr>
              <a:t> ( </a:t>
            </a:r>
            <a:r>
              <a:rPr lang="en-IN" b="1" dirty="0">
                <a:solidFill>
                  <a:srgbClr val="800000"/>
                </a:solidFill>
              </a:rPr>
              <a:t>743-744 </a:t>
            </a:r>
            <a:r>
              <a:rPr lang="en-IN" b="1" dirty="0" smtClean="0">
                <a:solidFill>
                  <a:srgbClr val="800000"/>
                </a:solidFill>
              </a:rPr>
              <a:t>) </a:t>
            </a:r>
            <a:r>
              <a:rPr lang="en-IN" b="1" dirty="0" err="1" smtClean="0">
                <a:solidFill>
                  <a:srgbClr val="800000"/>
                </a:solidFill>
              </a:rPr>
              <a:t>এবং</a:t>
            </a:r>
            <a:r>
              <a:rPr lang="en-IN" b="1" dirty="0" smtClean="0">
                <a:solidFill>
                  <a:srgbClr val="800000"/>
                </a:solidFill>
              </a:rPr>
              <a:t> </a:t>
            </a:r>
            <a:r>
              <a:rPr lang="en-IN" b="1" dirty="0">
                <a:solidFill>
                  <a:srgbClr val="800000"/>
                </a:solidFill>
              </a:rPr>
              <a:t>Qasr </a:t>
            </a:r>
            <a:r>
              <a:rPr lang="en-IN" b="1" dirty="0" err="1">
                <a:solidFill>
                  <a:srgbClr val="800000"/>
                </a:solidFill>
              </a:rPr>
              <a:t>Meshatta</a:t>
            </a:r>
            <a:r>
              <a:rPr lang="en-IN" b="1" dirty="0">
                <a:solidFill>
                  <a:srgbClr val="800000"/>
                </a:solidFill>
              </a:rPr>
              <a:t> </a:t>
            </a:r>
            <a:r>
              <a:rPr lang="en-IN" b="1" dirty="0" smtClean="0">
                <a:solidFill>
                  <a:srgbClr val="800000"/>
                </a:solidFill>
              </a:rPr>
              <a:t>( 750 )।</a:t>
            </a:r>
            <a:endParaRPr lang="en-IN" dirty="0"/>
          </a:p>
        </p:txBody>
      </p:sp>
      <p:pic>
        <p:nvPicPr>
          <p:cNvPr id="8" name="Picture 7" descr="https://upload.wikimedia.org/wikipedia/commons/5/53/Qasr_Amra.jpg"/>
          <p:cNvPicPr/>
          <p:nvPr/>
        </p:nvPicPr>
        <p:blipFill>
          <a:blip r:embed="rId2">
            <a:extLst>
              <a:ext uri="{28A0092B-C50C-407E-A947-70E740481C1C}">
                <a14:useLocalDpi xmlns:a14="http://schemas.microsoft.com/office/drawing/2010/main" val="0"/>
              </a:ext>
            </a:extLst>
          </a:blip>
          <a:srcRect/>
          <a:stretch>
            <a:fillRect/>
          </a:stretch>
        </p:blipFill>
        <p:spPr bwMode="auto">
          <a:xfrm>
            <a:off x="757500" y="2103379"/>
            <a:ext cx="5424359" cy="3447415"/>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descr="https://upload.wikimedia.org/wikipedia/commons/thumb/a/a6/Qasr_Kharana_in_Jordan.jpg/1024px-Qasr_Kharana_in_Jordan.jpg"/>
          <p:cNvPicPr/>
          <p:nvPr/>
        </p:nvPicPr>
        <p:blipFill>
          <a:blip r:embed="rId3">
            <a:extLst>
              <a:ext uri="{28A0092B-C50C-407E-A947-70E740481C1C}">
                <a14:useLocalDpi xmlns:a14="http://schemas.microsoft.com/office/drawing/2010/main" val="0"/>
              </a:ext>
            </a:extLst>
          </a:blip>
          <a:srcRect/>
          <a:stretch>
            <a:fillRect/>
          </a:stretch>
        </p:blipFill>
        <p:spPr bwMode="auto">
          <a:xfrm>
            <a:off x="6421853" y="2103379"/>
            <a:ext cx="5246406" cy="3356108"/>
          </a:xfrm>
          <a:prstGeom prst="rect">
            <a:avLst/>
          </a:prstGeom>
          <a:ln w="88900" cap="sq" cmpd="thickThin">
            <a:solidFill>
              <a:srgbClr val="000000"/>
            </a:solidFill>
            <a:prstDash val="solid"/>
            <a:miter lim="800000"/>
          </a:ln>
          <a:effectLst>
            <a:innerShdw blurRad="76200">
              <a:srgbClr val="000000"/>
            </a:innerShdw>
          </a:effectLst>
        </p:spPr>
      </p:pic>
      <p:sp>
        <p:nvSpPr>
          <p:cNvPr id="10" name="Rectangle 9"/>
          <p:cNvSpPr/>
          <p:nvPr/>
        </p:nvSpPr>
        <p:spPr>
          <a:xfrm>
            <a:off x="1560484" y="5744677"/>
            <a:ext cx="4202817" cy="369332"/>
          </a:xfrm>
          <a:prstGeom prst="rect">
            <a:avLst/>
          </a:prstGeom>
        </p:spPr>
        <p:txBody>
          <a:bodyPr wrap="none">
            <a:spAutoFit/>
          </a:bodyPr>
          <a:lstStyle/>
          <a:p>
            <a:pPr>
              <a:spcAft>
                <a:spcPts val="300"/>
              </a:spcAft>
            </a:pPr>
            <a:r>
              <a:rPr lang="en-IN" b="1" u="sng" dirty="0">
                <a:solidFill>
                  <a:srgbClr val="0000FF"/>
                </a:solidFill>
                <a:latin typeface="Arial" panose="020B0604020202020204" pitchFamily="34" charset="0"/>
                <a:ea typeface="Times New Roman" panose="02020603050405020304" pitchFamily="18" charset="0"/>
                <a:hlinkClick r:id="rId4" tooltip="Qasr Amra"/>
              </a:rPr>
              <a:t>Qasr </a:t>
            </a:r>
            <a:r>
              <a:rPr lang="en-IN" b="1" u="sng" dirty="0" err="1">
                <a:solidFill>
                  <a:srgbClr val="0000FF"/>
                </a:solidFill>
                <a:latin typeface="Arial" panose="020B0604020202020204" pitchFamily="34" charset="0"/>
                <a:ea typeface="Times New Roman" panose="02020603050405020304" pitchFamily="18" charset="0"/>
                <a:hlinkClick r:id="rId4" tooltip="Qasr Amra"/>
              </a:rPr>
              <a:t>Amra</a:t>
            </a:r>
            <a:r>
              <a:rPr lang="en-IN" b="1" dirty="0">
                <a:latin typeface="Arial" panose="020B0604020202020204" pitchFamily="34" charset="0"/>
                <a:ea typeface="Times New Roman" panose="02020603050405020304" pitchFamily="18" charset="0"/>
              </a:rPr>
              <a:t> in Jordan, from the south</a:t>
            </a:r>
            <a:endParaRPr lang="en-IN" sz="3600" b="1" dirty="0">
              <a:latin typeface="Times New Roman" panose="02020603050405020304" pitchFamily="18" charset="0"/>
              <a:ea typeface="Times New Roman" panose="02020603050405020304" pitchFamily="18" charset="0"/>
            </a:endParaRPr>
          </a:p>
        </p:txBody>
      </p:sp>
      <p:sp>
        <p:nvSpPr>
          <p:cNvPr id="11" name="Rectangle 10"/>
          <p:cNvSpPr/>
          <p:nvPr/>
        </p:nvSpPr>
        <p:spPr>
          <a:xfrm>
            <a:off x="7245195" y="5653370"/>
            <a:ext cx="2595582" cy="369332"/>
          </a:xfrm>
          <a:prstGeom prst="rect">
            <a:avLst/>
          </a:prstGeom>
        </p:spPr>
        <p:txBody>
          <a:bodyPr wrap="none">
            <a:spAutoFit/>
          </a:bodyPr>
          <a:lstStyle/>
          <a:p>
            <a:pPr>
              <a:spcAft>
                <a:spcPts val="300"/>
              </a:spcAft>
            </a:pPr>
            <a:r>
              <a:rPr lang="en-IN" b="1" u="sng" dirty="0">
                <a:solidFill>
                  <a:srgbClr val="0645AD"/>
                </a:solidFill>
                <a:latin typeface="Arial" panose="020B0604020202020204" pitchFamily="34" charset="0"/>
                <a:ea typeface="Times New Roman" panose="02020603050405020304" pitchFamily="18" charset="0"/>
                <a:hlinkClick r:id="rId5" tooltip="Qasr Kharana"/>
              </a:rPr>
              <a:t>Qasr </a:t>
            </a:r>
            <a:r>
              <a:rPr lang="en-IN" b="1" u="sng" dirty="0" err="1">
                <a:solidFill>
                  <a:srgbClr val="0645AD"/>
                </a:solidFill>
                <a:latin typeface="Arial" panose="020B0604020202020204" pitchFamily="34" charset="0"/>
                <a:ea typeface="Times New Roman" panose="02020603050405020304" pitchFamily="18" charset="0"/>
                <a:hlinkClick r:id="rId5" tooltip="Qasr Kharana"/>
              </a:rPr>
              <a:t>Kharana</a:t>
            </a:r>
            <a:r>
              <a:rPr lang="en-IN" b="1" dirty="0">
                <a:solidFill>
                  <a:srgbClr val="202122"/>
                </a:solidFill>
                <a:latin typeface="Arial" panose="020B0604020202020204" pitchFamily="34" charset="0"/>
                <a:ea typeface="Times New Roman" panose="02020603050405020304" pitchFamily="18" charset="0"/>
              </a:rPr>
              <a:t>, </a:t>
            </a:r>
            <a:r>
              <a:rPr lang="en-IN" b="1" u="sng" dirty="0">
                <a:solidFill>
                  <a:srgbClr val="0645AD"/>
                </a:solidFill>
                <a:latin typeface="Arial" panose="020B0604020202020204" pitchFamily="34" charset="0"/>
                <a:ea typeface="Times New Roman" panose="02020603050405020304" pitchFamily="18" charset="0"/>
                <a:hlinkClick r:id="rId6" tooltip="Jordan"/>
              </a:rPr>
              <a:t>Jordan</a:t>
            </a:r>
            <a:endParaRPr lang="en-IN" sz="2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5030397"/>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5160" y="4193790"/>
            <a:ext cx="9813701" cy="2585323"/>
          </a:xfrm>
          <a:prstGeom prst="rect">
            <a:avLst/>
          </a:prstGeom>
          <a:ln w="38100">
            <a:solidFill>
              <a:srgbClr val="7030A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nSpc>
                <a:spcPct val="150000"/>
              </a:lnSpc>
              <a:buFont typeface="Wingdings" panose="05000000000000000000" pitchFamily="2" charset="2"/>
              <a:buChar char="v"/>
            </a:pPr>
            <a:r>
              <a:rPr lang="en-IN" b="1" dirty="0">
                <a:solidFill>
                  <a:srgbClr val="800000"/>
                </a:solidFill>
              </a:rPr>
              <a:t>Khirbet al-</a:t>
            </a:r>
            <a:r>
              <a:rPr lang="en-IN" b="1" dirty="0" err="1">
                <a:solidFill>
                  <a:srgbClr val="800000"/>
                </a:solidFill>
              </a:rPr>
              <a:t>Mafjar</a:t>
            </a:r>
            <a:r>
              <a:rPr lang="en-IN" b="1" dirty="0">
                <a:solidFill>
                  <a:srgbClr val="800000"/>
                </a:solidFill>
              </a:rPr>
              <a:t> </a:t>
            </a:r>
            <a:r>
              <a:rPr lang="en-IN" b="1" dirty="0" smtClean="0">
                <a:solidFill>
                  <a:srgbClr val="800000"/>
                </a:solidFill>
              </a:rPr>
              <a:t>এ </a:t>
            </a:r>
            <a:r>
              <a:rPr lang="en-IN" b="1" dirty="0" err="1" smtClean="0">
                <a:solidFill>
                  <a:srgbClr val="800000"/>
                </a:solidFill>
              </a:rPr>
              <a:t>নির্মিত</a:t>
            </a:r>
            <a:r>
              <a:rPr lang="en-IN" b="1" dirty="0" smtClean="0">
                <a:solidFill>
                  <a:srgbClr val="800000"/>
                </a:solidFill>
              </a:rPr>
              <a:t>  </a:t>
            </a:r>
            <a:r>
              <a:rPr lang="en-IN" b="1" dirty="0">
                <a:solidFill>
                  <a:srgbClr val="800000"/>
                </a:solidFill>
              </a:rPr>
              <a:t>হিসাম </a:t>
            </a:r>
            <a:r>
              <a:rPr lang="as-IN" b="1" dirty="0" smtClean="0">
                <a:solidFill>
                  <a:srgbClr val="800000"/>
                </a:solidFill>
                <a:latin typeface="Arial" panose="020B0604020202020204" pitchFamily="34" charset="0"/>
              </a:rPr>
              <a:t>প্রাসাদের </a:t>
            </a:r>
            <a:r>
              <a:rPr lang="as-IN" dirty="0">
                <a:solidFill>
                  <a:srgbClr val="222222"/>
                </a:solidFill>
                <a:latin typeface="Arial" panose="020B0604020202020204" pitchFamily="34" charset="0"/>
              </a:rPr>
              <a:t>সময়কাল নিয়ে  ঐতিহাসিকদের মধ্যে মতপার্থক্য </a:t>
            </a:r>
            <a:r>
              <a:rPr lang="as-IN" dirty="0" smtClean="0">
                <a:solidFill>
                  <a:srgbClr val="222222"/>
                </a:solidFill>
                <a:latin typeface="Arial" panose="020B0604020202020204" pitchFamily="34" charset="0"/>
              </a:rPr>
              <a:t>রয়েছে</a:t>
            </a:r>
            <a:r>
              <a:rPr lang="en-IN" dirty="0" smtClean="0">
                <a:solidFill>
                  <a:srgbClr val="222222"/>
                </a:solidFill>
                <a:latin typeface="Arial" panose="020B0604020202020204" pitchFamily="34" charset="0"/>
              </a:rPr>
              <a:t> </a:t>
            </a:r>
            <a:r>
              <a:rPr lang="as-IN" dirty="0" smtClean="0">
                <a:solidFill>
                  <a:srgbClr val="222222"/>
                </a:solidFill>
                <a:latin typeface="Arial" panose="020B0604020202020204" pitchFamily="34" charset="0"/>
              </a:rPr>
              <a:t>।</a:t>
            </a:r>
            <a:r>
              <a:rPr lang="as-IN" dirty="0">
                <a:solidFill>
                  <a:srgbClr val="222222"/>
                </a:solidFill>
                <a:latin typeface="Arial" panose="020B0604020202020204" pitchFamily="34" charset="0"/>
              </a:rPr>
              <a:t>  একমাত্র প্রত্নতাত্ত্বিক উৎখননের প্রমাণ ছাড়া আর কোনো লিখিত প্রমাণ এখানে পাওয়া যায়নি  </a:t>
            </a:r>
            <a:r>
              <a:rPr lang="as-IN" dirty="0" smtClean="0">
                <a:solidFill>
                  <a:srgbClr val="222222"/>
                </a:solidFill>
                <a:latin typeface="Arial" panose="020B0604020202020204" pitchFamily="34" charset="0"/>
              </a:rPr>
              <a:t>।</a:t>
            </a:r>
            <a:r>
              <a:rPr lang="en-IN" dirty="0" smtClean="0">
                <a:solidFill>
                  <a:srgbClr val="222222"/>
                </a:solidFill>
                <a:latin typeface="Arial" panose="020B0604020202020204" pitchFamily="34" charset="0"/>
              </a:rPr>
              <a:t> </a:t>
            </a:r>
            <a:r>
              <a:rPr lang="en-IN" dirty="0" err="1" smtClean="0">
                <a:solidFill>
                  <a:srgbClr val="222222"/>
                </a:solidFill>
                <a:latin typeface="Arial" panose="020B0604020202020204" pitchFamily="34" charset="0"/>
              </a:rPr>
              <a:t>খলিফা</a:t>
            </a:r>
            <a:r>
              <a:rPr lang="en-IN" dirty="0" smtClean="0">
                <a:solidFill>
                  <a:srgbClr val="222222"/>
                </a:solidFill>
                <a:latin typeface="Arial" panose="020B0604020202020204" pitchFamily="34" charset="0"/>
              </a:rPr>
              <a:t> </a:t>
            </a:r>
            <a:r>
              <a:rPr lang="as-IN" dirty="0" smtClean="0">
                <a:solidFill>
                  <a:srgbClr val="222222"/>
                </a:solidFill>
                <a:latin typeface="Arial" panose="020B0604020202020204" pitchFamily="34" charset="0"/>
              </a:rPr>
              <a:t> </a:t>
            </a:r>
            <a:r>
              <a:rPr lang="as-IN" dirty="0">
                <a:solidFill>
                  <a:srgbClr val="222222"/>
                </a:solidFill>
                <a:latin typeface="Arial" panose="020B0604020202020204" pitchFamily="34" charset="0"/>
              </a:rPr>
              <a:t>হিসাম </a:t>
            </a:r>
            <a:r>
              <a:rPr lang="en-IN" dirty="0" err="1" smtClean="0">
                <a:solidFill>
                  <a:srgbClr val="222222"/>
                </a:solidFill>
                <a:latin typeface="Arial" panose="020B0604020202020204" pitchFamily="34" charset="0"/>
              </a:rPr>
              <a:t>ইবন</a:t>
            </a:r>
            <a:r>
              <a:rPr lang="as-IN" dirty="0" smtClean="0">
                <a:solidFill>
                  <a:srgbClr val="222222"/>
                </a:solidFill>
                <a:latin typeface="Arial" panose="020B0604020202020204" pitchFamily="34" charset="0"/>
              </a:rPr>
              <a:t> </a:t>
            </a:r>
            <a:r>
              <a:rPr lang="en-IN" dirty="0" smtClean="0">
                <a:solidFill>
                  <a:srgbClr val="222222"/>
                </a:solidFill>
                <a:latin typeface="Arial" panose="020B0604020202020204" pitchFamily="34" charset="0"/>
              </a:rPr>
              <a:t> </a:t>
            </a:r>
            <a:r>
              <a:rPr lang="en-IN" dirty="0" err="1" smtClean="0">
                <a:solidFill>
                  <a:srgbClr val="222222"/>
                </a:solidFill>
                <a:latin typeface="Arial" panose="020B0604020202020204" pitchFamily="34" charset="0"/>
              </a:rPr>
              <a:t>আবেদ</a:t>
            </a:r>
            <a:r>
              <a:rPr lang="en-IN" dirty="0" smtClean="0">
                <a:solidFill>
                  <a:srgbClr val="222222"/>
                </a:solidFill>
                <a:latin typeface="Arial" panose="020B0604020202020204" pitchFamily="34" charset="0"/>
              </a:rPr>
              <a:t> </a:t>
            </a:r>
            <a:r>
              <a:rPr lang="en-IN" dirty="0" err="1" smtClean="0">
                <a:solidFill>
                  <a:srgbClr val="222222"/>
                </a:solidFill>
                <a:latin typeface="Arial" panose="020B0604020202020204" pitchFamily="34" charset="0"/>
              </a:rPr>
              <a:t>এল</a:t>
            </a:r>
            <a:r>
              <a:rPr lang="en-IN" dirty="0" smtClean="0">
                <a:solidFill>
                  <a:srgbClr val="222222"/>
                </a:solidFill>
                <a:latin typeface="Arial" panose="020B0604020202020204" pitchFamily="34" charset="0"/>
              </a:rPr>
              <a:t> </a:t>
            </a:r>
            <a:r>
              <a:rPr lang="en-IN" dirty="0" err="1" smtClean="0">
                <a:solidFill>
                  <a:srgbClr val="222222"/>
                </a:solidFill>
                <a:latin typeface="Arial" panose="020B0604020202020204" pitchFamily="34" charset="0"/>
              </a:rPr>
              <a:t>মালিক</a:t>
            </a:r>
            <a:r>
              <a:rPr lang="en-IN" dirty="0" smtClean="0">
                <a:solidFill>
                  <a:srgbClr val="222222"/>
                </a:solidFill>
                <a:latin typeface="Arial" panose="020B0604020202020204" pitchFamily="34" charset="0"/>
              </a:rPr>
              <a:t> ৭২৪</a:t>
            </a:r>
            <a:r>
              <a:rPr lang="as-IN" dirty="0" smtClean="0">
                <a:solidFill>
                  <a:srgbClr val="222222"/>
                </a:solidFill>
                <a:latin typeface="Arial" panose="020B0604020202020204" pitchFamily="34" charset="0"/>
              </a:rPr>
              <a:t> </a:t>
            </a:r>
            <a:r>
              <a:rPr lang="as-IN" dirty="0">
                <a:solidFill>
                  <a:srgbClr val="222222"/>
                </a:solidFill>
                <a:latin typeface="Arial" panose="020B0604020202020204" pitchFamily="34" charset="0"/>
              </a:rPr>
              <a:t>এ এই </a:t>
            </a:r>
            <a:r>
              <a:rPr lang="en-IN" dirty="0" err="1" smtClean="0">
                <a:solidFill>
                  <a:srgbClr val="222222"/>
                </a:solidFill>
                <a:latin typeface="Arial" panose="020B0604020202020204" pitchFamily="34" charset="0"/>
              </a:rPr>
              <a:t>প্রাসাদের</a:t>
            </a:r>
            <a:r>
              <a:rPr lang="as-IN" dirty="0" smtClean="0">
                <a:solidFill>
                  <a:srgbClr val="222222"/>
                </a:solidFill>
                <a:latin typeface="Arial" panose="020B0604020202020204" pitchFamily="34" charset="0"/>
              </a:rPr>
              <a:t> </a:t>
            </a:r>
            <a:r>
              <a:rPr lang="as-IN" dirty="0">
                <a:solidFill>
                  <a:srgbClr val="222222"/>
                </a:solidFill>
                <a:latin typeface="Arial" panose="020B0604020202020204" pitchFamily="34" charset="0"/>
              </a:rPr>
              <a:t>নির্মাণ শুরু করেছিলেন যা </a:t>
            </a:r>
            <a:r>
              <a:rPr lang="en-IN" dirty="0" smtClean="0">
                <a:solidFill>
                  <a:srgbClr val="222222"/>
                </a:solidFill>
                <a:latin typeface="Arial" panose="020B0604020202020204" pitchFamily="34" charset="0"/>
              </a:rPr>
              <a:t>৭৪৩</a:t>
            </a:r>
            <a:r>
              <a:rPr lang="as-IN" dirty="0" smtClean="0">
                <a:solidFill>
                  <a:srgbClr val="222222"/>
                </a:solidFill>
                <a:latin typeface="Arial" panose="020B0604020202020204" pitchFamily="34" charset="0"/>
              </a:rPr>
              <a:t> </a:t>
            </a:r>
            <a:r>
              <a:rPr lang="as-IN" dirty="0">
                <a:solidFill>
                  <a:srgbClr val="222222"/>
                </a:solidFill>
                <a:latin typeface="Arial" panose="020B0604020202020204" pitchFamily="34" charset="0"/>
              </a:rPr>
              <a:t>পর্যন্ত চলেছিল কিন্তু সম্পূর্ণ হবার চার বছর পর একটি ভয়াবহ ভূমিকম্পের ফলে এটি ধ্বংস হয়ে </a:t>
            </a:r>
            <a:r>
              <a:rPr lang="as-IN" dirty="0" smtClean="0">
                <a:solidFill>
                  <a:srgbClr val="222222"/>
                </a:solidFill>
                <a:latin typeface="Arial" panose="020B0604020202020204" pitchFamily="34" charset="0"/>
              </a:rPr>
              <a:t>যায়</a:t>
            </a:r>
            <a:r>
              <a:rPr lang="en-IN" dirty="0" smtClean="0">
                <a:solidFill>
                  <a:srgbClr val="222222"/>
                </a:solidFill>
                <a:latin typeface="Arial" panose="020B0604020202020204" pitchFamily="34" charset="0"/>
              </a:rPr>
              <a:t> </a:t>
            </a:r>
            <a:r>
              <a:rPr lang="as-IN" dirty="0" smtClean="0">
                <a:solidFill>
                  <a:srgbClr val="222222"/>
                </a:solidFill>
                <a:latin typeface="Arial" panose="020B0604020202020204" pitchFamily="34" charset="0"/>
              </a:rPr>
              <a:t>।</a:t>
            </a:r>
            <a:r>
              <a:rPr lang="as-IN" dirty="0">
                <a:solidFill>
                  <a:srgbClr val="222222"/>
                </a:solidFill>
                <a:latin typeface="Arial" panose="020B0604020202020204" pitchFamily="34" charset="0"/>
              </a:rPr>
              <a:t>  </a:t>
            </a:r>
            <a:r>
              <a:rPr lang="as-IN" dirty="0" smtClean="0">
                <a:solidFill>
                  <a:srgbClr val="222222"/>
                </a:solidFill>
                <a:latin typeface="Arial" panose="020B0604020202020204" pitchFamily="34" charset="0"/>
              </a:rPr>
              <a:t> এই প্রাসাদের </a:t>
            </a:r>
            <a:r>
              <a:rPr lang="en-IN" dirty="0" smtClean="0">
                <a:solidFill>
                  <a:srgbClr val="222222"/>
                </a:solidFill>
                <a:latin typeface="Arial" panose="020B0604020202020204" pitchFamily="34" charset="0"/>
              </a:rPr>
              <a:t>stucco</a:t>
            </a:r>
            <a:r>
              <a:rPr lang="as-IN" dirty="0">
                <a:solidFill>
                  <a:srgbClr val="222222"/>
                </a:solidFill>
                <a:latin typeface="Arial" panose="020B0604020202020204" pitchFamily="34" charset="0"/>
              </a:rPr>
              <a:t>  অলংকরণ একেবারে </a:t>
            </a:r>
            <a:r>
              <a:rPr lang="en-IN" dirty="0" smtClean="0">
                <a:solidFill>
                  <a:srgbClr val="222222"/>
                </a:solidFill>
                <a:latin typeface="Arial" panose="020B0604020202020204" pitchFamily="34" charset="0"/>
              </a:rPr>
              <a:t> </a:t>
            </a:r>
            <a:r>
              <a:rPr lang="as-IN" dirty="0" smtClean="0">
                <a:solidFill>
                  <a:srgbClr val="222222"/>
                </a:solidFill>
                <a:latin typeface="Arial" panose="020B0604020202020204" pitchFamily="34" charset="0"/>
              </a:rPr>
              <a:t>অভিনব</a:t>
            </a:r>
            <a:r>
              <a:rPr lang="en-IN" dirty="0" smtClean="0">
                <a:solidFill>
                  <a:srgbClr val="222222"/>
                </a:solidFill>
                <a:latin typeface="Arial" panose="020B0604020202020204" pitchFamily="34" charset="0"/>
              </a:rPr>
              <a:t>।   </a:t>
            </a:r>
            <a:r>
              <a:rPr lang="as-IN" dirty="0"/>
              <a:t/>
            </a:r>
            <a:br>
              <a:rPr lang="as-IN" dirty="0"/>
            </a:br>
            <a:endParaRPr lang="en-IN" dirty="0"/>
          </a:p>
        </p:txBody>
      </p:sp>
      <p:pic>
        <p:nvPicPr>
          <p:cNvPr id="3" name="Picture 2" descr="C:\Users\Administrator\Downloads\TX6N92.jpg"/>
          <p:cNvPicPr/>
          <p:nvPr/>
        </p:nvPicPr>
        <p:blipFill rotWithShape="1">
          <a:blip r:embed="rId2">
            <a:extLst>
              <a:ext uri="{28A0092B-C50C-407E-A947-70E740481C1C}">
                <a14:useLocalDpi xmlns:a14="http://schemas.microsoft.com/office/drawing/2010/main" val="0"/>
              </a:ext>
            </a:extLst>
          </a:blip>
          <a:srcRect l="9390" r="6537" b="18952"/>
          <a:stretch/>
        </p:blipFill>
        <p:spPr bwMode="auto">
          <a:xfrm>
            <a:off x="1506830" y="260304"/>
            <a:ext cx="4725158" cy="3688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4" name="Picture 3" descr="C:\Users\Administrator\Downloads\F4R87R.jpg"/>
          <p:cNvPicPr/>
          <p:nvPr/>
        </p:nvPicPr>
        <p:blipFill rotWithShape="1">
          <a:blip r:embed="rId3" cstate="print">
            <a:extLst>
              <a:ext uri="{28A0092B-C50C-407E-A947-70E740481C1C}">
                <a14:useLocalDpi xmlns:a14="http://schemas.microsoft.com/office/drawing/2010/main" val="0"/>
              </a:ext>
            </a:extLst>
          </a:blip>
          <a:srcRect b="9294"/>
          <a:stretch/>
        </p:blipFill>
        <p:spPr bwMode="auto">
          <a:xfrm>
            <a:off x="6649830" y="360767"/>
            <a:ext cx="3867150" cy="3065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Rectangle 4"/>
          <p:cNvSpPr/>
          <p:nvPr/>
        </p:nvSpPr>
        <p:spPr>
          <a:xfrm>
            <a:off x="6301370" y="3563281"/>
            <a:ext cx="5101076" cy="369332"/>
          </a:xfrm>
          <a:prstGeom prst="rect">
            <a:avLst/>
          </a:prstGeom>
        </p:spPr>
        <p:txBody>
          <a:bodyPr wrap="none">
            <a:spAutoFit/>
          </a:bodyPr>
          <a:lstStyle/>
          <a:p>
            <a:r>
              <a:rPr lang="en-IN" b="1" dirty="0">
                <a:solidFill>
                  <a:srgbClr val="800000"/>
                </a:solidFill>
              </a:rPr>
              <a:t>হিসাম </a:t>
            </a:r>
            <a:r>
              <a:rPr lang="as-IN" b="1" dirty="0" smtClean="0">
                <a:solidFill>
                  <a:srgbClr val="800000"/>
                </a:solidFill>
                <a:latin typeface="Arial" panose="020B0604020202020204" pitchFamily="34" charset="0"/>
              </a:rPr>
              <a:t>প্রাসাদের</a:t>
            </a:r>
            <a:r>
              <a:rPr lang="en-IN" b="1" dirty="0" smtClean="0">
                <a:solidFill>
                  <a:srgbClr val="800000"/>
                </a:solidFill>
                <a:latin typeface="Arial" panose="020B0604020202020204" pitchFamily="34" charset="0"/>
              </a:rPr>
              <a:t> </a:t>
            </a:r>
            <a:r>
              <a:rPr lang="en-IN" b="1" dirty="0" err="1" smtClean="0">
                <a:solidFill>
                  <a:srgbClr val="800000"/>
                </a:solidFill>
                <a:latin typeface="Arial" panose="020B0604020202020204" pitchFamily="34" charset="0"/>
              </a:rPr>
              <a:t>স্নানাগারের</a:t>
            </a:r>
            <a:r>
              <a:rPr lang="en-IN" b="1" dirty="0" smtClean="0">
                <a:solidFill>
                  <a:srgbClr val="800000"/>
                </a:solidFill>
                <a:latin typeface="Arial" panose="020B0604020202020204" pitchFamily="34" charset="0"/>
              </a:rPr>
              <a:t> </a:t>
            </a:r>
            <a:r>
              <a:rPr lang="en-IN" b="1" dirty="0">
                <a:solidFill>
                  <a:srgbClr val="800000"/>
                </a:solidFill>
                <a:latin typeface="Arial" panose="020B0604020202020204" pitchFamily="34" charset="0"/>
              </a:rPr>
              <a:t>stucco </a:t>
            </a:r>
            <a:r>
              <a:rPr lang="as-IN" b="1" dirty="0" smtClean="0">
                <a:solidFill>
                  <a:srgbClr val="800000"/>
                </a:solidFill>
                <a:latin typeface="Arial" panose="020B0604020202020204" pitchFamily="34" charset="0"/>
              </a:rPr>
              <a:t>অলংকরণ </a:t>
            </a:r>
            <a:endParaRPr lang="en-IN" b="1" dirty="0">
              <a:solidFill>
                <a:srgbClr val="800000"/>
              </a:solidFill>
            </a:endParaRPr>
          </a:p>
        </p:txBody>
      </p:sp>
    </p:spTree>
    <p:extLst>
      <p:ext uri="{BB962C8B-B14F-4D97-AF65-F5344CB8AC3E}">
        <p14:creationId xmlns:p14="http://schemas.microsoft.com/office/powerpoint/2010/main" val="1391196940"/>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 Mafjar High Resolution Stock Photography and Images - Alamy"/>
          <p:cNvPicPr/>
          <p:nvPr/>
        </p:nvPicPr>
        <p:blipFill rotWithShape="1">
          <a:blip r:embed="rId2">
            <a:extLst>
              <a:ext uri="{28A0092B-C50C-407E-A947-70E740481C1C}">
                <a14:useLocalDpi xmlns:a14="http://schemas.microsoft.com/office/drawing/2010/main" val="0"/>
              </a:ext>
            </a:extLst>
          </a:blip>
          <a:srcRect b="10351"/>
          <a:stretch/>
        </p:blipFill>
        <p:spPr bwMode="auto">
          <a:xfrm>
            <a:off x="1015283" y="437857"/>
            <a:ext cx="5215944" cy="3778282"/>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descr="Hishams Palace window Author MDarter.jpg"/>
          <p:cNvPicPr/>
          <p:nvPr/>
        </p:nvPicPr>
        <p:blipFill>
          <a:blip r:embed="rId3">
            <a:extLst>
              <a:ext uri="{28A0092B-C50C-407E-A947-70E740481C1C}">
                <a14:useLocalDpi xmlns:a14="http://schemas.microsoft.com/office/drawing/2010/main" val="0"/>
              </a:ext>
            </a:extLst>
          </a:blip>
          <a:srcRect/>
          <a:stretch>
            <a:fillRect/>
          </a:stretch>
        </p:blipFill>
        <p:spPr bwMode="auto">
          <a:xfrm>
            <a:off x="6471824" y="437857"/>
            <a:ext cx="5136730" cy="3852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1922308" y="4492443"/>
            <a:ext cx="3401893" cy="369332"/>
          </a:xfrm>
          <a:prstGeom prst="rect">
            <a:avLst/>
          </a:prstGeom>
        </p:spPr>
        <p:txBody>
          <a:bodyPr wrap="none">
            <a:spAutoFit/>
          </a:bodyPr>
          <a:lstStyle/>
          <a:p>
            <a:r>
              <a:rPr lang="en-IN" b="1" u="sng" dirty="0">
                <a:solidFill>
                  <a:srgbClr val="800000"/>
                </a:solidFill>
              </a:rPr>
              <a:t>হিসাম </a:t>
            </a:r>
            <a:r>
              <a:rPr lang="en-IN" b="1" u="sng" dirty="0" err="1">
                <a:solidFill>
                  <a:srgbClr val="800000"/>
                </a:solidFill>
              </a:rPr>
              <a:t>প্যালেসের</a:t>
            </a:r>
            <a:r>
              <a:rPr lang="en-IN" b="1" u="sng" dirty="0">
                <a:solidFill>
                  <a:srgbClr val="800000"/>
                </a:solidFill>
              </a:rPr>
              <a:t> </a:t>
            </a:r>
            <a:r>
              <a:rPr lang="en-IN" b="1" u="sng" dirty="0" err="1">
                <a:solidFill>
                  <a:srgbClr val="800000"/>
                </a:solidFill>
              </a:rPr>
              <a:t>ধ্বংসাবশেষ</a:t>
            </a:r>
            <a:r>
              <a:rPr lang="en-IN" b="1" u="sng" dirty="0">
                <a:solidFill>
                  <a:srgbClr val="800000"/>
                </a:solidFill>
              </a:rPr>
              <a:t>  </a:t>
            </a:r>
            <a:endParaRPr lang="en-IN" u="sng" dirty="0"/>
          </a:p>
        </p:txBody>
      </p:sp>
      <p:sp>
        <p:nvSpPr>
          <p:cNvPr id="5" name="Rectangle 4"/>
          <p:cNvSpPr/>
          <p:nvPr/>
        </p:nvSpPr>
        <p:spPr>
          <a:xfrm>
            <a:off x="6690756" y="4493585"/>
            <a:ext cx="4039311" cy="369332"/>
          </a:xfrm>
          <a:prstGeom prst="rect">
            <a:avLst/>
          </a:prstGeom>
        </p:spPr>
        <p:txBody>
          <a:bodyPr wrap="none">
            <a:spAutoFit/>
          </a:bodyPr>
          <a:lstStyle/>
          <a:p>
            <a:r>
              <a:rPr lang="en-IN" b="1" u="sng" dirty="0">
                <a:solidFill>
                  <a:srgbClr val="FAA700"/>
                </a:solidFill>
                <a:latin typeface="Arial" panose="020B0604020202020204" pitchFamily="34" charset="0"/>
                <a:ea typeface="Calibri" panose="020F0502020204030204" pitchFamily="34" charset="0"/>
                <a:hlinkClick r:id="rId4" tooltip="en:Hisham's Palace"/>
              </a:rPr>
              <a:t>Hisham's Palace</a:t>
            </a:r>
            <a:r>
              <a:rPr lang="en-IN" b="1" dirty="0">
                <a:solidFill>
                  <a:srgbClr val="202122"/>
                </a:solidFill>
                <a:latin typeface="Arial" panose="020B0604020202020204" pitchFamily="34" charset="0"/>
                <a:ea typeface="Calibri" panose="020F0502020204030204" pitchFamily="34" charset="0"/>
              </a:rPr>
              <a:t> window, Palestine</a:t>
            </a:r>
            <a:endParaRPr lang="en-IN" b="1" dirty="0"/>
          </a:p>
        </p:txBody>
      </p:sp>
    </p:spTree>
    <p:extLst>
      <p:ext uri="{BB962C8B-B14F-4D97-AF65-F5344CB8AC3E}">
        <p14:creationId xmlns:p14="http://schemas.microsoft.com/office/powerpoint/2010/main" val="3362305494"/>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upload.wikimedia.org/wikipedia/commons/thumb/f/f7/Pergamon_Museum_Berlin_2007131.jpg/800px-Pergamon_Museum_Berlin_2007131.jpg"/>
          <p:cNvPicPr/>
          <p:nvPr/>
        </p:nvPicPr>
        <p:blipFill>
          <a:blip r:embed="rId2">
            <a:extLst>
              <a:ext uri="{28A0092B-C50C-407E-A947-70E740481C1C}">
                <a14:useLocalDpi xmlns:a14="http://schemas.microsoft.com/office/drawing/2010/main" val="0"/>
              </a:ext>
            </a:extLst>
          </a:blip>
          <a:srcRect/>
          <a:stretch>
            <a:fillRect/>
          </a:stretch>
        </p:blipFill>
        <p:spPr bwMode="auto">
          <a:xfrm>
            <a:off x="6674733" y="1324109"/>
            <a:ext cx="3895090" cy="377190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descr="https://upload.wikimedia.org/wikipedia/commons/thumb/4/4a/Mschatta-Fassade_%28Pergamonmuseum%29.jpg/800px-Mschatta-Fassade_%28Pergamonmuseum%29.jpg"/>
          <p:cNvPicPr/>
          <p:nvPr/>
        </p:nvPicPr>
        <p:blipFill>
          <a:blip r:embed="rId3">
            <a:extLst>
              <a:ext uri="{28A0092B-C50C-407E-A947-70E740481C1C}">
                <a14:useLocalDpi xmlns:a14="http://schemas.microsoft.com/office/drawing/2010/main" val="0"/>
              </a:ext>
            </a:extLst>
          </a:blip>
          <a:srcRect/>
          <a:stretch>
            <a:fillRect/>
          </a:stretch>
        </p:blipFill>
        <p:spPr bwMode="auto">
          <a:xfrm>
            <a:off x="1134748" y="1324109"/>
            <a:ext cx="4848225" cy="377190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6704662" y="5218018"/>
            <a:ext cx="3865161" cy="369332"/>
          </a:xfrm>
          <a:prstGeom prst="rect">
            <a:avLst/>
          </a:prstGeom>
        </p:spPr>
        <p:txBody>
          <a:bodyPr wrap="none">
            <a:spAutoFit/>
          </a:bodyPr>
          <a:lstStyle/>
          <a:p>
            <a:r>
              <a:rPr lang="en-IN" dirty="0">
                <a:solidFill>
                  <a:srgbClr val="202122"/>
                </a:solidFill>
                <a:latin typeface="Arial" panose="020B0604020202020204" pitchFamily="34" charset="0"/>
                <a:ea typeface="Calibri" panose="020F0502020204030204" pitchFamily="34" charset="0"/>
              </a:rPr>
              <a:t>Detail of the </a:t>
            </a:r>
            <a:r>
              <a:rPr lang="en-IN" b="1" u="sng" dirty="0" smtClean="0">
                <a:solidFill>
                  <a:srgbClr val="800000"/>
                </a:solidFill>
                <a:latin typeface="Arial" panose="020B0604020202020204" pitchFamily="34" charset="0"/>
                <a:ea typeface="Calibri" panose="020F0502020204030204" pitchFamily="34" charset="0"/>
                <a:cs typeface="Times New Roman" panose="02020603050405020304" pitchFamily="18" charset="0"/>
              </a:rPr>
              <a:t>Qasr</a:t>
            </a:r>
            <a:r>
              <a:rPr lang="en-IN" b="1" dirty="0" smtClean="0">
                <a:solidFill>
                  <a:srgbClr val="800000"/>
                </a:solidFill>
                <a:latin typeface="Arial" panose="020B0604020202020204" pitchFamily="34" charset="0"/>
                <a:ea typeface="Calibri" panose="020F0502020204030204" pitchFamily="34" charset="0"/>
              </a:rPr>
              <a:t> </a:t>
            </a:r>
            <a:r>
              <a:rPr lang="en-IN" b="1" dirty="0" err="1" smtClean="0">
                <a:solidFill>
                  <a:srgbClr val="800000"/>
                </a:solidFill>
                <a:latin typeface="Arial" panose="020B0604020202020204" pitchFamily="34" charset="0"/>
                <a:ea typeface="Calibri" panose="020F0502020204030204" pitchFamily="34" charset="0"/>
              </a:rPr>
              <a:t>Meshatta</a:t>
            </a:r>
            <a:r>
              <a:rPr lang="en-IN" b="1" dirty="0" smtClean="0">
                <a:solidFill>
                  <a:srgbClr val="800000"/>
                </a:solidFill>
                <a:latin typeface="Arial" panose="020B0604020202020204" pitchFamily="34" charset="0"/>
                <a:ea typeface="Calibri" panose="020F0502020204030204" pitchFamily="34" charset="0"/>
              </a:rPr>
              <a:t> </a:t>
            </a:r>
            <a:r>
              <a:rPr lang="en-IN" b="1" dirty="0">
                <a:solidFill>
                  <a:srgbClr val="800000"/>
                </a:solidFill>
                <a:latin typeface="Arial" panose="020B0604020202020204" pitchFamily="34" charset="0"/>
                <a:ea typeface="Calibri" panose="020F0502020204030204" pitchFamily="34" charset="0"/>
              </a:rPr>
              <a:t>façade</a:t>
            </a:r>
            <a:endParaRPr lang="en-IN" b="1" dirty="0">
              <a:solidFill>
                <a:srgbClr val="800000"/>
              </a:solidFill>
            </a:endParaRPr>
          </a:p>
        </p:txBody>
      </p:sp>
      <p:sp>
        <p:nvSpPr>
          <p:cNvPr id="5" name="Rectangle 4"/>
          <p:cNvSpPr/>
          <p:nvPr/>
        </p:nvSpPr>
        <p:spPr>
          <a:xfrm>
            <a:off x="1044596" y="5213658"/>
            <a:ext cx="5160387" cy="772712"/>
          </a:xfrm>
          <a:prstGeom prst="rect">
            <a:avLst/>
          </a:prstGeom>
        </p:spPr>
        <p:txBody>
          <a:bodyPr wrap="none">
            <a:spAutoFit/>
          </a:bodyPr>
          <a:lstStyle/>
          <a:p>
            <a:pPr>
              <a:lnSpc>
                <a:spcPct val="107000"/>
              </a:lnSpc>
              <a:spcAft>
                <a:spcPts val="800"/>
              </a:spcAft>
            </a:pPr>
            <a:r>
              <a:rPr lang="en-IN" dirty="0">
                <a:solidFill>
                  <a:srgbClr val="202122"/>
                </a:solidFill>
                <a:latin typeface="Arial" panose="020B0604020202020204" pitchFamily="34" charset="0"/>
                <a:ea typeface="Calibri" panose="020F0502020204030204" pitchFamily="34" charset="0"/>
                <a:cs typeface="Times New Roman" panose="02020603050405020304" pitchFamily="18" charset="0"/>
              </a:rPr>
              <a:t>Part of the facade of the </a:t>
            </a:r>
            <a:r>
              <a:rPr lang="en-IN" b="1" u="sng" dirty="0">
                <a:solidFill>
                  <a:srgbClr val="800000"/>
                </a:solidFill>
                <a:latin typeface="Arial" panose="020B0604020202020204" pitchFamily="34" charset="0"/>
                <a:ea typeface="Calibri" panose="020F0502020204030204" pitchFamily="34" charset="0"/>
                <a:cs typeface="Times New Roman" panose="02020603050405020304" pitchFamily="18" charset="0"/>
                <a:hlinkClick r:id="rId4" tooltip="Qasr Mshatta"/>
              </a:rPr>
              <a:t>Qasr </a:t>
            </a:r>
            <a:r>
              <a:rPr lang="en-IN" b="1" u="sng" dirty="0" err="1" smtClean="0">
                <a:solidFill>
                  <a:srgbClr val="800000"/>
                </a:solidFill>
                <a:latin typeface="Arial" panose="020B0604020202020204" pitchFamily="34" charset="0"/>
                <a:ea typeface="Calibri" panose="020F0502020204030204" pitchFamily="34" charset="0"/>
                <a:cs typeface="Times New Roman" panose="02020603050405020304" pitchFamily="18" charset="0"/>
                <a:hlinkClick r:id="rId4" tooltip="Qasr Mshatta"/>
              </a:rPr>
              <a:t>Meshatta</a:t>
            </a:r>
            <a:r>
              <a:rPr lang="en-IN" b="1" u="sng" dirty="0">
                <a:solidFill>
                  <a:srgbClr val="800000"/>
                </a:solidFill>
                <a:latin typeface="Arial" panose="020B0604020202020204" pitchFamily="34" charset="0"/>
                <a:ea typeface="Calibri" panose="020F0502020204030204" pitchFamily="34" charset="0"/>
                <a:cs typeface="Times New Roman" panose="02020603050405020304" pitchFamily="18" charset="0"/>
              </a:rPr>
              <a:t> </a:t>
            </a:r>
            <a:r>
              <a:rPr lang="en-IN" b="1" u="sng"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Palace</a:t>
            </a:r>
            <a:r>
              <a:rPr lang="en-IN" b="1" u="sng" dirty="0" smtClean="0">
                <a:solidFill>
                  <a:srgbClr val="800000"/>
                </a:solidFill>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IN" b="1" dirty="0" smtClean="0">
                <a:solidFill>
                  <a:srgbClr val="800000"/>
                </a:solidFill>
                <a:latin typeface="Arial" panose="020B0604020202020204" pitchFamily="34" charset="0"/>
                <a:ea typeface="Calibri" panose="020F0502020204030204" pitchFamily="34" charset="0"/>
                <a:cs typeface="Times New Roman" panose="02020603050405020304" pitchFamily="18" charset="0"/>
              </a:rPr>
              <a:t>in </a:t>
            </a:r>
            <a:r>
              <a:rPr lang="en-IN" b="1" dirty="0">
                <a:solidFill>
                  <a:srgbClr val="800000"/>
                </a:solidFill>
                <a:latin typeface="Arial" panose="020B0604020202020204" pitchFamily="34" charset="0"/>
                <a:ea typeface="Calibri" panose="020F0502020204030204" pitchFamily="34" charset="0"/>
                <a:cs typeface="Times New Roman" panose="02020603050405020304" pitchFamily="18" charset="0"/>
              </a:rPr>
              <a:t>Jordan,</a:t>
            </a:r>
            <a:endParaRPr lang="en-IN" sz="1200" b="1" dirty="0">
              <a:solidFill>
                <a:srgbClr val="8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0170811"/>
      </p:ext>
    </p:extLst>
  </p:cSld>
  <p:clrMapOvr>
    <a:masterClrMapping/>
  </p:clrMapOvr>
  <mc:AlternateContent xmlns:mc="http://schemas.openxmlformats.org/markup-compatibility/2006" xmlns:p14="http://schemas.microsoft.com/office/powerpoint/2010/main">
    <mc:Choice Requires="p14">
      <p:transition spd="slow" p14:dur="24250" advTm="44000">
        <p:blinds dir="vert"/>
      </p:transition>
    </mc:Choice>
    <mc:Fallback xmlns="">
      <p:transition spd="slow" advTm="44000">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246</Words>
  <Application>Microsoft Office PowerPoint</Application>
  <PresentationFormat>Widescreen</PresentationFormat>
  <Paragraphs>36</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Bell MT</vt:lpstr>
      <vt:lpstr>Calibri</vt:lpstr>
      <vt:lpstr>Calibri Light</vt:lpstr>
      <vt:lpstr>Georgia</vt:lpstr>
      <vt:lpstr>Nirmala UI</vt:lpstr>
      <vt:lpstr>Times New Roman</vt:lpstr>
      <vt:lpstr>Vrinda</vt:lpstr>
      <vt:lpstr>Wingdings</vt:lpstr>
      <vt:lpstr>Office Theme</vt:lpstr>
      <vt:lpstr>উমায়েদ স্থাপত্য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73</cp:revision>
  <cp:lastPrinted>2021-06-09T20:15:42Z</cp:lastPrinted>
  <dcterms:created xsi:type="dcterms:W3CDTF">2021-06-08T18:26:31Z</dcterms:created>
  <dcterms:modified xsi:type="dcterms:W3CDTF">2021-07-21T17:21:09Z</dcterms:modified>
</cp:coreProperties>
</file>